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0" r:id="rId2"/>
    <p:sldId id="357" r:id="rId3"/>
    <p:sldId id="356" r:id="rId4"/>
    <p:sldId id="355" r:id="rId5"/>
    <p:sldId id="372" r:id="rId6"/>
    <p:sldId id="373" r:id="rId7"/>
    <p:sldId id="369" r:id="rId8"/>
    <p:sldId id="339" r:id="rId9"/>
    <p:sldId id="359" r:id="rId10"/>
    <p:sldId id="360" r:id="rId11"/>
    <p:sldId id="361" r:id="rId12"/>
    <p:sldId id="362" r:id="rId13"/>
    <p:sldId id="363" r:id="rId14"/>
    <p:sldId id="344" r:id="rId15"/>
    <p:sldId id="349" r:id="rId16"/>
    <p:sldId id="352" r:id="rId17"/>
    <p:sldId id="354" r:id="rId18"/>
    <p:sldId id="353" r:id="rId19"/>
    <p:sldId id="358" r:id="rId20"/>
    <p:sldId id="338" r:id="rId21"/>
    <p:sldId id="325" r:id="rId22"/>
    <p:sldId id="32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5"/>
    <p:restoredTop sz="94014"/>
  </p:normalViewPr>
  <p:slideViewPr>
    <p:cSldViewPr snapToGrid="0" snapToObjects="1">
      <p:cViewPr varScale="1">
        <p:scale>
          <a:sx n="114" d="100"/>
          <a:sy n="114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3F5E1-F2DA-8C40-8672-34DD7815E9E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D70BA-8199-BF44-B28D-34E758F34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2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31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8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8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58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86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84DB-4991-F046-83ED-EE62C1DB4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89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55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8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90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3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55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1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6333-0FA5-1142-96C8-C3845D8FD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04887-FDA8-8947-8192-499D3BDA5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D716-B02D-034F-9007-61214A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E82-3FF5-5642-B214-C0DC1BB0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A4A7-D569-C345-9644-CE462B83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A2BD-DBFB-EC45-8DAB-83C3D007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3A768-2817-A445-B28C-2984B2A04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0687-32C5-BA40-BB35-AE210397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E5F1-D573-B74B-818B-7F56315E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182A-EF88-5546-820C-42733503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4B62B-2D56-8A41-BF1D-34868BACF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5A81C-06DF-124C-A369-AC846DB61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E4FE-1071-2847-973A-068B0B61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4C2C9-854D-1848-A63E-CC2FD892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9370-7FA6-9941-83A8-DF5430A3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E8BA-769D-9B46-9FAB-17B563CC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BF51-2D20-014D-B337-11143E79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D89CB-8021-C44D-8EA6-CCD1BFF6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15EBA-2F80-E843-8154-659D3417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D894-A203-5740-B301-D5E14F88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7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0B5-ABF0-764E-8EAE-CF510871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E67A-866A-7249-96FE-0B7B27B3F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2745-C764-C440-94AA-520A655C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AE88-5646-C54B-BFA8-DA53855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5BB38-2A46-5E44-BE20-8EE08B1D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6499-4FEB-3647-927F-F0B2B197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6533-5FCE-F54F-9A80-50A5F653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8FA23-355A-2748-84B0-CF22CEAF8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D5C-7099-384E-8235-AC00C4E3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C8B36-CA08-3F42-B4C2-F895E88F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F1B11-2421-144C-9949-59A80F3F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6CC5-EA60-BD48-8555-B40F399A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6C99-77A4-914B-BE6F-3F7608705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A9405-BB26-414B-B3B3-5253DDC3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C82D-3538-D943-AE41-7DE62DA6A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9385C-8825-0D4E-9B94-7BD8040C2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55C8B-F94A-3A4C-930D-0BFAAA82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568DA-A02C-FD48-8064-711D18D7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73E3A-E192-5244-934E-2FD39FBB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F26E-DBFC-8C4A-9584-67C76F20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FCE5A-8F67-924C-BB47-A2240CF4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29D3-1069-C24E-9CE1-0DBDA7CC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325F6-A011-EB43-B396-D80B1183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08BFB-E934-9843-BC31-61C50034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5F581-D5E9-1E40-8FC5-27306651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FF5E-C7FC-8B48-BF0A-66E31C91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C280-D7B9-5642-AB4F-9F9893DD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566-44FA-D64A-8EEA-37917A9F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3717A-0AC1-C840-B10F-C98E03FC3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C3EEA-C2C2-BA45-AEF1-371C5305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1B2F-FEA2-704D-9400-5C2C17CE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6835-A39A-E14C-8394-38ACDDF4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CE71-6FF3-9645-A575-DA3A09B5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BEE86-B00E-0C4C-A3F0-B83B13A3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5FA54-4533-234E-85B7-BE89BEC35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61AC-0AA2-0140-9B3A-3C0F13C7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F7AC-BF89-BD43-A480-D4037A62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7C3F-32B2-A748-8256-FCBF2B9F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7D404-EEE7-3644-BFFD-D8D965BE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38A11-D794-8848-AF87-06A833ADD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79BE-5383-774E-BA9E-259AACA74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9CA4E-ADE5-9541-934E-F0A9E093515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BC971-C492-B040-B7F8-2ED63B040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B979-E462-C546-A67E-FCF68B7E9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hyperlink" Target="https://delta.co.clatsop.or.us/apps/ClatsopCounty/index.html" TargetMode="Externa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3.png"/><Relationship Id="rId7" Type="http://schemas.openxmlformats.org/officeDocument/2006/relationships/image" Target="../media/image18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1.png"/><Relationship Id="rId5" Type="http://schemas.openxmlformats.org/officeDocument/2006/relationships/image" Target="../media/image160.png"/><Relationship Id="rId10" Type="http://schemas.openxmlformats.org/officeDocument/2006/relationships/image" Target="../media/image220.png"/><Relationship Id="rId4" Type="http://schemas.openxmlformats.org/officeDocument/2006/relationships/image" Target="../media/image34.png"/><Relationship Id="rId9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310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10.png"/><Relationship Id="rId3" Type="http://schemas.openxmlformats.org/officeDocument/2006/relationships/image" Target="../media/image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50.png"/><Relationship Id="rId10" Type="http://schemas.openxmlformats.org/officeDocument/2006/relationships/image" Target="../media/image29.png"/><Relationship Id="rId9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B6774-674A-364F-9689-9A66616B4E5D}"/>
              </a:ext>
            </a:extLst>
          </p:cNvPr>
          <p:cNvSpPr txBox="1"/>
          <p:nvPr/>
        </p:nvSpPr>
        <p:spPr>
          <a:xfrm>
            <a:off x="3269672" y="2410346"/>
            <a:ext cx="565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Seaside ABM Overview</a:t>
            </a:r>
          </a:p>
          <a:p>
            <a:pPr algn="ctr"/>
            <a:r>
              <a:rPr lang="en-US" sz="1400" dirty="0"/>
              <a:t>Dylan R. Sanderson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871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06117-24D6-2543-93E1-BA5C07E7E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76" r="26182" b="7402"/>
          <a:stretch/>
        </p:blipFill>
        <p:spPr>
          <a:xfrm>
            <a:off x="79511" y="1406706"/>
            <a:ext cx="4791913" cy="4890936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094BEDB-8587-C049-A222-ABBE80343E1E}"/>
              </a:ext>
            </a:extLst>
          </p:cNvPr>
          <p:cNvGraphicFramePr>
            <a:graphicFrameLocks noGrp="1"/>
          </p:cNvGraphicFramePr>
          <p:nvPr/>
        </p:nvGraphicFramePr>
        <p:xfrm>
          <a:off x="5474043" y="1406706"/>
          <a:ext cx="6538712" cy="5115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4530">
                  <a:extLst>
                    <a:ext uri="{9D8B030D-6E8A-4147-A177-3AD203B41FA5}">
                      <a16:colId xmlns:a16="http://schemas.microsoft.com/office/drawing/2014/main" val="1388131162"/>
                    </a:ext>
                  </a:extLst>
                </a:gridCol>
                <a:gridCol w="5204182">
                  <a:extLst>
                    <a:ext uri="{9D8B030D-6E8A-4147-A177-3AD203B41FA5}">
                      <a16:colId xmlns:a16="http://schemas.microsoft.com/office/drawing/2014/main" val="722861264"/>
                    </a:ext>
                  </a:extLst>
                </a:gridCol>
              </a:tblGrid>
              <a:tr h="2329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6489566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Agricultural Forest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description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15580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Airport Development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Provides lands for airport facilities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172327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Conservation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areas which can withstand limited amounts of adjacent development or alteration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815385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Natural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areas which should be managed for resource protection, preservation, and restoration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6880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Central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a broad range of commercial and business activities that meet day-to-day needs of communities' permanent residents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3331254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Exclusive Farm Use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areas for continued practice of agriculture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925660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Freshwater Wetlands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Assure conservation of important shoreland and wetland biological habitats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25591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General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more intensive commercial uses which do not require prime areas such as in CBD or resort areas. Wholesale or other uses in fringe area of CBD.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14552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high-density multi-family development; predominantly single-family, but multi-family units are primary new development. Other uses such as rooming and boarding houses, churches, schools, parks, government buildings, condominiums, </a:t>
                      </a:r>
                      <a:r>
                        <a:rPr 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etc.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2980973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limited industrial development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579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Lake and Wetlands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Assure conservation of important shoreland and wetland biological habitats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261915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Low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low-density single-family development; other uses consistent with residential neighborhoods (schools, churches, community uses, </a:t>
                      </a:r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etc.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874165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moderately dense housing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67290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Neighborhood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Location of small businesses and services adjoining residential areas.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58082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Space / Parks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conservation of open space and protection and development of areas suited for outdoor recreation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303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-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Mix of residential and commercial. 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8900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/ Suburban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 allow existing development patterns to continue until municipal sewer facilities are provided.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814853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Agriculture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description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817593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Resort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tourist-oriented facilities and services.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376978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Resort-Residential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space for orderly expansion of tourist accommodations and related business such as restaurants and gift shops. Currently single-family units, but are in a state of transition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57881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8A54110-5D75-B64C-A7A4-538D6969D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9" t="9921" r="12021" b="11348"/>
          <a:stretch/>
        </p:blipFill>
        <p:spPr>
          <a:xfrm>
            <a:off x="3014133" y="4271158"/>
            <a:ext cx="1919382" cy="25076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543DBB-0408-6648-A96E-84132C54F252}"/>
              </a:ext>
            </a:extLst>
          </p:cNvPr>
          <p:cNvSpPr/>
          <p:nvPr/>
        </p:nvSpPr>
        <p:spPr>
          <a:xfrm>
            <a:off x="8402597" y="6521883"/>
            <a:ext cx="37240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/>
              </a:rPr>
              <a:t>https://delta.co.clatsop.or.us/apps/ClatsopCounty/index.html</a:t>
            </a:r>
            <a:r>
              <a:rPr lang="en-US" sz="1100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A8DD8-31E9-B046-8E00-4967CE035084}"/>
              </a:ext>
            </a:extLst>
          </p:cNvPr>
          <p:cNvSpPr/>
          <p:nvPr/>
        </p:nvSpPr>
        <p:spPr>
          <a:xfrm>
            <a:off x="7992525" y="429010"/>
            <a:ext cx="596377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221762-D7BB-0747-8438-39AEA5E5840E}"/>
              </a:ext>
            </a:extLst>
          </p:cNvPr>
          <p:cNvSpPr txBox="1"/>
          <p:nvPr/>
        </p:nvSpPr>
        <p:spPr>
          <a:xfrm>
            <a:off x="255438" y="231521"/>
            <a:ext cx="2220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FA8AF-4F3C-044E-A76C-040E86E4F23E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70BA68-8BCA-FE45-884E-DB24304E86CB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A1CFEF-3441-5E45-A697-3C2AE18F072C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E32B20-39C1-B743-8D5E-06F905E8D16E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F43AD2-0B12-964E-A21F-0E4E2E05003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7CF011-AC3E-F84E-8BE6-5874A89B6CEC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8896BC-2ED7-074E-822E-F860C12FBE22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AA7C9A-B7D5-C04F-ABFF-A015CAF9944E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0988B4-9985-D34D-B38F-8C54B6C1C6CF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A470E8-8D37-2B42-93B6-8C823A24F2C4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A891CE-602D-4447-82D1-4C64BB01C999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0836DD-4680-7240-A8E7-34D65F4DEA2B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70E3E6-2D1B-C247-B73B-0E665D241E1D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EA00864-3C9E-A34C-BB53-CF8EEB202AF6}"/>
              </a:ext>
            </a:extLst>
          </p:cNvPr>
          <p:cNvSpPr/>
          <p:nvPr/>
        </p:nvSpPr>
        <p:spPr>
          <a:xfrm>
            <a:off x="1604308" y="880005"/>
            <a:ext cx="27208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43F830-34C3-8141-BB0E-908DBCB71557}"/>
                  </a:ext>
                </a:extLst>
              </p:cNvPr>
              <p:cNvSpPr txBox="1"/>
              <p:nvPr/>
            </p:nvSpPr>
            <p:spPr>
              <a:xfrm>
                <a:off x="494293" y="923595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43F830-34C3-8141-BB0E-908DBCB71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93" y="923595"/>
                <a:ext cx="2220030" cy="332463"/>
              </a:xfrm>
              <a:prstGeom prst="rect">
                <a:avLst/>
              </a:prstGeom>
              <a:blipFill>
                <a:blip r:embed="rId6"/>
                <a:stretch>
                  <a:fillRect l="-1705" r="-1705" b="-25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6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094BEDB-8587-C049-A222-ABBE80343E1E}"/>
              </a:ext>
            </a:extLst>
          </p:cNvPr>
          <p:cNvGraphicFramePr>
            <a:graphicFrameLocks noGrp="1"/>
          </p:cNvGraphicFramePr>
          <p:nvPr/>
        </p:nvGraphicFramePr>
        <p:xfrm>
          <a:off x="4959434" y="1281750"/>
          <a:ext cx="6645855" cy="5376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114">
                  <a:extLst>
                    <a:ext uri="{9D8B030D-6E8A-4147-A177-3AD203B41FA5}">
                      <a16:colId xmlns:a16="http://schemas.microsoft.com/office/drawing/2014/main" val="1805239154"/>
                    </a:ext>
                  </a:extLst>
                </a:gridCol>
                <a:gridCol w="1563329">
                  <a:extLst>
                    <a:ext uri="{9D8B030D-6E8A-4147-A177-3AD203B41FA5}">
                      <a16:colId xmlns:a16="http://schemas.microsoft.com/office/drawing/2014/main" val="1388131162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2815340926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2974329770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158871973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360622181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Testbed Use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Zone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U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R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C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SR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94709"/>
                  </a:ext>
                </a:extLst>
              </a:tr>
              <a:tr h="256032"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Space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Agricultural Forest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605199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Aquatic Conservation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6925309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Aquatic Natural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3331254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Exclusive Farm Use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3353060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Freshwater Wetlands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9550255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Lake and Wetlands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938042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Space / Parks</a:t>
                      </a: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355099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Commercial-Residential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Neighborhood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255911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-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76761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Commercial-Resort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Resort Commercial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24488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9525" marR="9525" marT="9525" marB="0" anchor="ctr"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14552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Commercial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80973"/>
                  </a:ext>
                </a:extLst>
              </a:tr>
              <a:tr h="256032"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80827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Agriculture</a:t>
                      </a: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3037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1489127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Suburban</a:t>
                      </a: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72798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38900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Residential-Resort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Resort-Residential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175930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in use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Airport Development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254104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Industrial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366440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1BD4E8A-1471-8943-9B62-EDE78DEDC9A8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009F7-C46C-AD44-9713-91A91DBA2108}"/>
              </a:ext>
            </a:extLst>
          </p:cNvPr>
          <p:cNvSpPr/>
          <p:nvPr/>
        </p:nvSpPr>
        <p:spPr>
          <a:xfrm>
            <a:off x="7992525" y="429010"/>
            <a:ext cx="596377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AD1B45-7FC8-6D42-BF5B-CB09E78718B4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CE0862-59B3-AD45-BCC6-0578AC21698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FABA81-E35B-B44C-9ACF-EF48FF13A106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53F1-9752-594B-BB3A-3B287FC1F5D9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1F0426-5402-1A46-A98C-6C1CFD24D2C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CC8090-C6D2-404C-A7CE-0C197B3D9F8A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D0515F-1013-2942-A189-75BF90B30B0E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04318E-95FF-E34A-B217-D201C16DB545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49ECEE-5355-474D-AF90-6C4EBCB8A6E2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010A2E-E27F-0B4A-A3DA-9DC288D26ADB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624DAF-85EC-7E4B-A7BF-9BA24F717993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6C9B1C-791C-FB4F-8E06-E5C72FEFDB2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13A6D3-1109-B140-9B94-7BB48B5F97A6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CD53C0-6E59-9345-B28E-4F57E4413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63"/>
          <a:stretch/>
        </p:blipFill>
        <p:spPr>
          <a:xfrm>
            <a:off x="80106" y="645022"/>
            <a:ext cx="4526618" cy="55753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A277FFC-BEEB-A242-B7FF-71D435303C21}"/>
              </a:ext>
            </a:extLst>
          </p:cNvPr>
          <p:cNvSpPr/>
          <p:nvPr/>
        </p:nvSpPr>
        <p:spPr>
          <a:xfrm>
            <a:off x="6051" y="6545441"/>
            <a:ext cx="9543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Zoning Term</a:t>
            </a:r>
            <a:endParaRPr lang="en-US" dirty="0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6DBFDE3-B860-7F49-AC2E-552E94D6571A}"/>
              </a:ext>
            </a:extLst>
          </p:cNvPr>
          <p:cNvCxnSpPr>
            <a:cxnSpLocks/>
            <a:stCxn id="35" idx="3"/>
            <a:endCxn id="37" idx="2"/>
          </p:cNvCxnSpPr>
          <p:nvPr/>
        </p:nvCxnSpPr>
        <p:spPr>
          <a:xfrm flipV="1">
            <a:off x="960351" y="6534209"/>
            <a:ext cx="1246057" cy="1497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09D829E-DFD7-D049-9A60-CE31EE26FA50}"/>
              </a:ext>
            </a:extLst>
          </p:cNvPr>
          <p:cNvSpPr/>
          <p:nvPr/>
        </p:nvSpPr>
        <p:spPr>
          <a:xfrm>
            <a:off x="2070366" y="6129254"/>
            <a:ext cx="27208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D84F8-75D6-8C45-A80D-71D32B8EC14B}"/>
                  </a:ext>
                </a:extLst>
              </p:cNvPr>
              <p:cNvSpPr txBox="1"/>
              <p:nvPr/>
            </p:nvSpPr>
            <p:spPr>
              <a:xfrm>
                <a:off x="960351" y="6172844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D84F8-75D6-8C45-A80D-71D32B8EC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51" y="6172844"/>
                <a:ext cx="2220030" cy="332463"/>
              </a:xfrm>
              <a:prstGeom prst="rect">
                <a:avLst/>
              </a:prstGeom>
              <a:blipFill>
                <a:blip r:embed="rId4"/>
                <a:stretch>
                  <a:fillRect l="-1705" r="-1136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E99876F0-6BF2-9A4F-A86A-EEDD01AFEE49}"/>
              </a:ext>
            </a:extLst>
          </p:cNvPr>
          <p:cNvSpPr/>
          <p:nvPr/>
        </p:nvSpPr>
        <p:spPr>
          <a:xfrm>
            <a:off x="2944324" y="4096018"/>
            <a:ext cx="1652932" cy="16158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fontAlgn="ctr"/>
            <a:r>
              <a:rPr lang="en-US" sz="1100" u="sng" dirty="0">
                <a:solidFill>
                  <a:srgbClr val="000000"/>
                </a:solidFill>
              </a:rPr>
              <a:t>Residential-Resort</a:t>
            </a:r>
            <a:r>
              <a:rPr lang="en-US" sz="1100" dirty="0">
                <a:solidFill>
                  <a:srgbClr val="000000"/>
                </a:solidFill>
              </a:rPr>
              <a:t>: Provide space for orderly expansion of tourist accommodations and related business such as restaurants and gift shops. Currently single-family units, but are in a state of transition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AC97384-366B-2C40-A675-302BCC618B4A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3770790" y="5711845"/>
            <a:ext cx="1179176" cy="3263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97B86EE-CF03-624E-AD0B-2D69C1A379E4}"/>
              </a:ext>
            </a:extLst>
          </p:cNvPr>
          <p:cNvSpPr/>
          <p:nvPr/>
        </p:nvSpPr>
        <p:spPr>
          <a:xfrm>
            <a:off x="9171327" y="5864322"/>
            <a:ext cx="328547" cy="3134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6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D1A898C-0681-4842-BB96-63F3D0E3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158" y="1377143"/>
            <a:ext cx="3599630" cy="5113322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77216-6FFB-E641-A505-3BF1BAEEE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076" y="1402070"/>
            <a:ext cx="5966424" cy="5010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6DC954-BD4A-124D-88DE-F26A96A96A63}"/>
                  </a:ext>
                </a:extLst>
              </p:cNvPr>
              <p:cNvSpPr txBox="1"/>
              <p:nvPr/>
            </p:nvSpPr>
            <p:spPr>
              <a:xfrm>
                <a:off x="85238" y="3442539"/>
                <a:ext cx="4031552" cy="430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𝑛𝑔h𝑏𝑟𝑠</m:t>
                          </m:r>
                        </m:sub>
                        <m:sup/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6DC954-BD4A-124D-88DE-F26A96A9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8" y="3442539"/>
                <a:ext cx="4031552" cy="430054"/>
              </a:xfrm>
              <a:prstGeom prst="rect">
                <a:avLst/>
              </a:prstGeom>
              <a:blipFill>
                <a:blip r:embed="rId5"/>
                <a:stretch>
                  <a:fillRect l="-1258" t="-144118" b="-1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CAF38FE-3D07-644E-91A9-3F0DDA93BA84}"/>
              </a:ext>
            </a:extLst>
          </p:cNvPr>
          <p:cNvGrpSpPr/>
          <p:nvPr/>
        </p:nvGrpSpPr>
        <p:grpSpPr>
          <a:xfrm>
            <a:off x="108762" y="4548089"/>
            <a:ext cx="2544214" cy="1637849"/>
            <a:chOff x="7054024" y="594560"/>
            <a:chExt cx="2544214" cy="1637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ABF5E23-5C13-8941-9988-92E08FF59A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8010" y="594560"/>
                  <a:ext cx="365760" cy="36576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ABF5E23-5C13-8941-9988-92E08FF59A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010" y="594560"/>
                  <a:ext cx="365760" cy="3657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04F09A-A2A5-3C4A-86B8-AC7CE639D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75048" y="1616363"/>
              <a:ext cx="365760" cy="36576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/>
                <a:t>n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D916410-B53D-AE4B-82D6-2EEDE5E0460C}"/>
                </a:ext>
              </a:extLst>
            </p:cNvPr>
            <p:cNvCxnSpPr>
              <a:cxnSpLocks/>
              <a:stCxn id="14" idx="6"/>
              <a:endCxn id="13" idx="2"/>
            </p:cNvCxnSpPr>
            <p:nvPr/>
          </p:nvCxnSpPr>
          <p:spPr>
            <a:xfrm flipV="1">
              <a:off x="7640808" y="777440"/>
              <a:ext cx="897202" cy="10218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9B0B5B8-3411-B74E-95AF-F2306977F352}"/>
                    </a:ext>
                  </a:extLst>
                </p:cNvPr>
                <p:cNvSpPr/>
                <p:nvPr/>
              </p:nvSpPr>
              <p:spPr>
                <a:xfrm>
                  <a:off x="7121311" y="828090"/>
                  <a:ext cx="1568508" cy="42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1050" dirty="0"/>
                    <a:t>- distance b/w parcels 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50" dirty="0"/>
                    <a:t> and </a:t>
                  </a:r>
                  <a:r>
                    <a:rPr lang="en-US" sz="1050" i="1" dirty="0"/>
                    <a:t>n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9B0B5B8-3411-B74E-95AF-F2306977F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1311" y="828090"/>
                  <a:ext cx="1568508" cy="422552"/>
                </a:xfrm>
                <a:prstGeom prst="rect">
                  <a:avLst/>
                </a:prstGeom>
                <a:blipFill>
                  <a:blip r:embed="rId7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A06490-8A4E-7F4E-B4BE-8655185381EA}"/>
                    </a:ext>
                  </a:extLst>
                </p:cNvPr>
                <p:cNvSpPr/>
                <p:nvPr/>
              </p:nvSpPr>
              <p:spPr>
                <a:xfrm>
                  <a:off x="7054024" y="2001577"/>
                  <a:ext cx="1295932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900" b="0" dirty="0"/>
                    <a:t>- State of neighbor, </a:t>
                  </a:r>
                  <a14:m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A06490-8A4E-7F4E-B4BE-8655185381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4024" y="2001577"/>
                  <a:ext cx="1295932" cy="230832"/>
                </a:xfrm>
                <a:prstGeom prst="rect">
                  <a:avLst/>
                </a:prstGeom>
                <a:blipFill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2FABDB-B0C0-F84B-8601-9A1BA6BADC1C}"/>
                    </a:ext>
                  </a:extLst>
                </p:cNvPr>
                <p:cNvSpPr/>
                <p:nvPr/>
              </p:nvSpPr>
              <p:spPr>
                <a:xfrm>
                  <a:off x="8437510" y="923950"/>
                  <a:ext cx="1160728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900" b="0" dirty="0"/>
                    <a:t>- State of parcel </a:t>
                  </a:r>
                  <a14:m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en-US" sz="900" i="1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2FABDB-B0C0-F84B-8601-9A1BA6BAD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10" y="923950"/>
                  <a:ext cx="1160728" cy="230832"/>
                </a:xfrm>
                <a:prstGeom prst="rect">
                  <a:avLst/>
                </a:prstGeom>
                <a:blipFill>
                  <a:blip r:embed="rId9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0CD3C-55DF-5E40-BE49-91A751A20E2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A0277C-3A0A-0843-8B59-317625241DDB}"/>
              </a:ext>
            </a:extLst>
          </p:cNvPr>
          <p:cNvSpPr/>
          <p:nvPr/>
        </p:nvSpPr>
        <p:spPr>
          <a:xfrm>
            <a:off x="5425334" y="394668"/>
            <a:ext cx="669599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BE3EDC-0838-AC4A-911B-2DA4FB436E7F}"/>
              </a:ext>
            </a:extLst>
          </p:cNvPr>
          <p:cNvSpPr/>
          <p:nvPr/>
        </p:nvSpPr>
        <p:spPr>
          <a:xfrm>
            <a:off x="1413634" y="2885076"/>
            <a:ext cx="257855" cy="543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0746B0-0BC2-0148-9283-AC9F4DA7F6C7}"/>
                  </a:ext>
                </a:extLst>
              </p:cNvPr>
              <p:cNvSpPr txBox="1"/>
              <p:nvPr/>
            </p:nvSpPr>
            <p:spPr>
              <a:xfrm>
                <a:off x="-13824" y="689959"/>
                <a:ext cx="4405368" cy="1961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No Regulations = Neighborhood effects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Transition potential from one state to the next is defined by neighboring parcels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White and </a:t>
                </a:r>
                <a:r>
                  <a:rPr lang="en-US" sz="1100" dirty="0" err="1"/>
                  <a:t>Engelen</a:t>
                </a:r>
                <a:r>
                  <a:rPr lang="en-US" sz="1100" dirty="0"/>
                  <a:t> (1993) provide these values in tabular form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Attempted to recreate same values for continuous space using Gaussian function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For parcel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100" dirty="0"/>
                  <a:t>, considers:</a:t>
                </a:r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1100" dirty="0"/>
                  <a:t>- Current land use of parcel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100" dirty="0"/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100" dirty="0"/>
                  <a:t>- Current land use of neighbor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100" dirty="0"/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100" dirty="0"/>
                  <a:t>- Potential to-state land use</a:t>
                </a:r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100" dirty="0"/>
                  <a:t> - Distance between parcels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100" dirty="0"/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1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0746B0-0BC2-0148-9283-AC9F4DA7F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24" y="689959"/>
                <a:ext cx="4405368" cy="1961755"/>
              </a:xfrm>
              <a:prstGeom prst="rect">
                <a:avLst/>
              </a:prstGeom>
              <a:blipFill>
                <a:blip r:embed="rId10"/>
                <a:stretch>
                  <a:fillRect b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6307F1F-8BB2-FA48-995E-D2B940ECFF86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9ECF2FF-24B3-DB49-8CAC-5A5C4B34925D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A932AF-72C4-EB4F-8342-58CB4704D3F1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93E549-797E-4B4A-8957-00B30A8CE654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1858EF-E45A-E341-A709-94FD10B97D50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2DD395-0BF9-5441-BACA-145B889FD4D9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A122D3-041F-CA49-87D7-AC927069C54B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C70270-A4F7-2B48-B205-4287CE2362C2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1E5982-972E-1741-93C7-0B35930A4A89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FA7B57-25F2-9E40-AD6B-6FE51E705D2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847535-DD1E-1C4D-864A-3A3E71AD9678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0E5FA9F-B8F0-314D-B33D-4DF811CEE44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AE38EA-EE98-F64D-BDC1-CCFE7B3AB083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15CE541-9F7F-EA4C-A942-256A02611904}"/>
                  </a:ext>
                </a:extLst>
              </p:cNvPr>
              <p:cNvSpPr txBox="1"/>
              <p:nvPr/>
            </p:nvSpPr>
            <p:spPr>
              <a:xfrm>
                <a:off x="41770" y="2963133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15CE541-9F7F-EA4C-A942-256A0261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" y="2963133"/>
                <a:ext cx="2220030" cy="332463"/>
              </a:xfrm>
              <a:prstGeom prst="rect">
                <a:avLst/>
              </a:prstGeom>
              <a:blipFill>
                <a:blip r:embed="rId11"/>
                <a:stretch>
                  <a:fillRect l="-2273" r="-1136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FE963A3F-AE71-024A-96EA-93B4DC3AB51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7775" b="9905"/>
          <a:stretch/>
        </p:blipFill>
        <p:spPr>
          <a:xfrm>
            <a:off x="10431999" y="3397092"/>
            <a:ext cx="1530055" cy="3146938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A0CB-E19D-694A-9D7B-D66D29687B40}"/>
              </a:ext>
            </a:extLst>
          </p:cNvPr>
          <p:cNvSpPr txBox="1"/>
          <p:nvPr/>
        </p:nvSpPr>
        <p:spPr>
          <a:xfrm>
            <a:off x="11082895" y="5979058"/>
            <a:ext cx="8932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Initial Community Description</a:t>
            </a:r>
          </a:p>
        </p:txBody>
      </p:sp>
    </p:spTree>
    <p:extLst>
      <p:ext uri="{BB962C8B-B14F-4D97-AF65-F5344CB8AC3E}">
        <p14:creationId xmlns:p14="http://schemas.microsoft.com/office/powerpoint/2010/main" val="163566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C0E1-18B8-054A-86E4-5F3695FA25EB}"/>
              </a:ext>
            </a:extLst>
          </p:cNvPr>
          <p:cNvSpPr txBox="1"/>
          <p:nvPr/>
        </p:nvSpPr>
        <p:spPr>
          <a:xfrm>
            <a:off x="225542" y="1135304"/>
            <a:ext cx="42004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Establish building codes</a:t>
            </a:r>
            <a:endParaRPr lang="en-US" sz="1400" i="1" dirty="0">
              <a:solidFill>
                <a:srgbClr val="C00000"/>
              </a:solidFill>
            </a:endParaRPr>
          </a:p>
          <a:p>
            <a:endParaRPr lang="en-US" sz="1400" i="1" dirty="0"/>
          </a:p>
          <a:p>
            <a:r>
              <a:rPr lang="en-US" sz="1400" dirty="0"/>
              <a:t>Four building classifications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W1 – wood, light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W2 – wood, commercial &amp; industrial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C1L – concrete moment frame, low-rise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C1M – concrete moment frame, mid-rise</a:t>
            </a:r>
          </a:p>
          <a:p>
            <a:endParaRPr lang="en-US" sz="1400" dirty="0"/>
          </a:p>
          <a:p>
            <a:r>
              <a:rPr lang="en-US" sz="1400" dirty="0"/>
              <a:t>Each building classification has four seismic codes: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Pre-, low-, moderate-,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u="sng" dirty="0"/>
              <a:t>Current process: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Don’t change building classification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e.g., W1 stays W1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Setup mapping between to-state and seismic code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e.g., if transitioning to residential, must be at minimum low-code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D7DAA2-65AE-1A48-B538-CAC37A7829A8}"/>
              </a:ext>
            </a:extLst>
          </p:cNvPr>
          <p:cNvSpPr/>
          <p:nvPr/>
        </p:nvSpPr>
        <p:spPr>
          <a:xfrm>
            <a:off x="8786342" y="398234"/>
            <a:ext cx="777094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FBAE5A-9FB9-5F4F-8286-D63BE5CA3A89}"/>
              </a:ext>
            </a:extLst>
          </p:cNvPr>
          <p:cNvSpPr txBox="1"/>
          <p:nvPr/>
        </p:nvSpPr>
        <p:spPr>
          <a:xfrm>
            <a:off x="255438" y="231521"/>
            <a:ext cx="219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4E9EC83-B4E3-FC43-8113-782F70324E32}"/>
              </a:ext>
            </a:extLst>
          </p:cNvPr>
          <p:cNvGraphicFramePr>
            <a:graphicFrameLocks noGrp="1"/>
          </p:cNvGraphicFramePr>
          <p:nvPr/>
        </p:nvGraphicFramePr>
        <p:xfrm>
          <a:off x="225542" y="5348796"/>
          <a:ext cx="336481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610">
                  <a:extLst>
                    <a:ext uri="{9D8B030D-6E8A-4147-A177-3AD203B41FA5}">
                      <a16:colId xmlns:a16="http://schemas.microsoft.com/office/drawing/2014/main" val="2205430460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2406171998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512175801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3143277744"/>
                    </a:ext>
                  </a:extLst>
                </a:gridCol>
              </a:tblGrid>
              <a:tr h="1529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To-state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196628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Unoccupied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5806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Residential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917453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Commercial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346369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Seasonal Rental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93602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60CFF6-DAA1-C841-8DC2-DB9F1B882CF5}"/>
              </a:ext>
            </a:extLst>
          </p:cNvPr>
          <p:cNvSpPr txBox="1"/>
          <p:nvPr/>
        </p:nvSpPr>
        <p:spPr>
          <a:xfrm>
            <a:off x="747656" y="5070686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Building codes (BC) for land use transitions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5CE1E5-E414-FA46-844A-EA8779153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" r="16740"/>
          <a:stretch/>
        </p:blipFill>
        <p:spPr>
          <a:xfrm>
            <a:off x="8246164" y="1371599"/>
            <a:ext cx="3883187" cy="484350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6504A2-EC89-A94B-8030-A0FEF1627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64" r="17898"/>
          <a:stretch/>
        </p:blipFill>
        <p:spPr>
          <a:xfrm>
            <a:off x="4377869" y="1371598"/>
            <a:ext cx="3751388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C5FF897-F4AA-704D-80C2-A1D7D030D4EA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AE0EF7-C264-D148-BACB-381A5A65B933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8B3363-2A76-9847-AED2-7CCE75E57430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CBEC31-8D80-AA47-B262-959D0E9E5E4F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C3399B-CF66-6D4B-AF0A-2188782EB843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EC419F-DBC1-BA4B-B06C-E01AB192E420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EA8AFD-5699-704A-BD00-66EE0DAD136C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859818-76B7-D84E-9B14-224426FF96D3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87D6F3-6AEF-EE46-A7E2-DD56E356FFAB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C228CE-F5F4-104B-AE6F-0253D2DCA7AC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3366D6-3C01-B647-B5B6-D689DE2C469C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A896AC-A82A-D64B-9A95-2681DF41872E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C0548B-6537-D349-9E40-46C55F3BCB7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76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C3E336C-4863-5A47-8B5F-6CFC52B4373D}"/>
              </a:ext>
            </a:extLst>
          </p:cNvPr>
          <p:cNvSpPr/>
          <p:nvPr/>
        </p:nvSpPr>
        <p:spPr>
          <a:xfrm>
            <a:off x="985162" y="2389948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AC0F05E-FA01-7243-9EDC-6060051AA2B1}"/>
              </a:ext>
            </a:extLst>
          </p:cNvPr>
          <p:cNvGrpSpPr/>
          <p:nvPr/>
        </p:nvGrpSpPr>
        <p:grpSpPr>
          <a:xfrm>
            <a:off x="360381" y="2046163"/>
            <a:ext cx="7378208" cy="1146156"/>
            <a:chOff x="4505046" y="5319383"/>
            <a:chExt cx="7378208" cy="11461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C8EA16-E041-2948-83D7-862137C8EB7D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8AA9E3A-E47E-F34E-93B7-2D4DE190372B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7AA1AB-4979-4E4B-A0A5-273A1D051215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F1E121-066C-0D4E-8177-8BC3AB1CEEA7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832E61-1274-FD4E-8C51-134C563A53E5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C1B396-B032-A549-B825-34252318917A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314088-8314-D449-ADDA-81FA0E63FA28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1514BD-51F8-584B-9DDC-2C19E55D5C67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5C873B-CBC5-2248-9C42-25A1035E3135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CE4535-6128-CD48-AC23-834014E93FD8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09B97E-40C2-294B-82E3-C3CE5FA43465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7FC314-F27A-D844-BA71-47A73E55F69A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6D9CAC5-3A09-C749-AF3B-E3B20B57753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5400000" flipH="1" flipV="1">
            <a:off x="2575335" y="2862629"/>
            <a:ext cx="7060" cy="2555881"/>
          </a:xfrm>
          <a:prstGeom prst="bentConnector3">
            <a:avLst>
              <a:gd name="adj1" fmla="val 4846062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3F56536-0366-EA44-AE4D-F9CB00E15B65}"/>
              </a:ext>
            </a:extLst>
          </p:cNvPr>
          <p:cNvSpPr/>
          <p:nvPr/>
        </p:nvSpPr>
        <p:spPr>
          <a:xfrm>
            <a:off x="985162" y="4144099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47C808-CA8A-A84B-ABAE-653407671101}"/>
              </a:ext>
            </a:extLst>
          </p:cNvPr>
          <p:cNvSpPr/>
          <p:nvPr/>
        </p:nvSpPr>
        <p:spPr>
          <a:xfrm>
            <a:off x="3591335" y="4137039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218E62-3DC2-D842-86E4-2B9D80B5EFB4}"/>
              </a:ext>
            </a:extLst>
          </p:cNvPr>
          <p:cNvGrpSpPr/>
          <p:nvPr/>
        </p:nvGrpSpPr>
        <p:grpSpPr>
          <a:xfrm>
            <a:off x="360381" y="3800314"/>
            <a:ext cx="7378208" cy="1146156"/>
            <a:chOff x="4505046" y="5319383"/>
            <a:chExt cx="7378208" cy="1146156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8E83BDF-46ED-014A-ABE2-0A3977B0B9DA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C11037-608F-D24E-A45C-E49993FB3A0F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F87CAE0-7465-2C44-9544-47210A6F594A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25E5DB-2006-5B45-B761-E0D49FEDDCBA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D7AD90-2CF2-C145-B077-FEB620E70CC7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47E632-6347-494B-B0BF-36A7811DDA29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51E52A-3FD3-3A41-A2D4-77F55FBDEAC7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95AF25-03A9-BA43-8944-F420CF733741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BC74D9-9E4D-B14D-8139-3BF06D03B607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63D445D-A00E-6747-B0CE-AFED94724511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97D6C24-6678-5041-B3B9-8B0281BEB48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D340D0-F0C8-3A4E-BBB1-DBF5C8D590F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5FA610B4-7602-D446-BB47-6367BA3262CC}"/>
              </a:ext>
            </a:extLst>
          </p:cNvPr>
          <p:cNvSpPr/>
          <p:nvPr/>
        </p:nvSpPr>
        <p:spPr>
          <a:xfrm>
            <a:off x="4335418" y="5793494"/>
            <a:ext cx="777094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846DF960-E6CF-DF44-B4D2-132E378CB9C5}"/>
              </a:ext>
            </a:extLst>
          </p:cNvPr>
          <p:cNvCxnSpPr>
            <a:cxnSpLocks/>
            <a:stCxn id="88" idx="0"/>
          </p:cNvCxnSpPr>
          <p:nvPr/>
        </p:nvCxnSpPr>
        <p:spPr>
          <a:xfrm rot="5400000" flipH="1" flipV="1">
            <a:off x="3012734" y="4088222"/>
            <a:ext cx="866" cy="3424484"/>
          </a:xfrm>
          <a:prstGeom prst="bentConnector3">
            <a:avLst>
              <a:gd name="adj1" fmla="val 40629677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197B2D4C-5AB9-284A-B63A-E02722F70F15}"/>
              </a:ext>
            </a:extLst>
          </p:cNvPr>
          <p:cNvSpPr/>
          <p:nvPr/>
        </p:nvSpPr>
        <p:spPr>
          <a:xfrm>
            <a:off x="985162" y="5800897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92256FC-73A2-FC4E-88BF-10847F680523}"/>
              </a:ext>
            </a:extLst>
          </p:cNvPr>
          <p:cNvSpPr/>
          <p:nvPr/>
        </p:nvSpPr>
        <p:spPr>
          <a:xfrm>
            <a:off x="3591335" y="5793837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DBD16FA-FC7E-F04C-9194-E77210215D32}"/>
              </a:ext>
            </a:extLst>
          </p:cNvPr>
          <p:cNvCxnSpPr>
            <a:cxnSpLocks/>
            <a:stCxn id="89" idx="0"/>
            <a:endCxn id="86" idx="0"/>
          </p:cNvCxnSpPr>
          <p:nvPr/>
        </p:nvCxnSpPr>
        <p:spPr>
          <a:xfrm rot="5400000" flipH="1" flipV="1">
            <a:off x="4290214" y="5360087"/>
            <a:ext cx="343" cy="867159"/>
          </a:xfrm>
          <a:prstGeom prst="bentConnector3">
            <a:avLst>
              <a:gd name="adj1" fmla="val 100802915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20C3531-5687-B541-9FCE-FC1DB4174CE1}"/>
              </a:ext>
            </a:extLst>
          </p:cNvPr>
          <p:cNvGrpSpPr/>
          <p:nvPr/>
        </p:nvGrpSpPr>
        <p:grpSpPr>
          <a:xfrm>
            <a:off x="360381" y="5457112"/>
            <a:ext cx="7378208" cy="1146156"/>
            <a:chOff x="4505046" y="5319383"/>
            <a:chExt cx="7378208" cy="1146156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5C506DF-33C7-6048-8D7B-0FF9A3C08E4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2518178-AAB0-8A43-AB1F-1E160323D038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3B27CA-64A1-4C4F-81B7-1EAAE45EE6DB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B7ADCC0-AE0A-D643-9794-2C899D4E72E0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EDBD28F-EE94-434D-A829-FF3AD996CD91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97E1B14-3C08-504E-A939-0B89B8BC1ACA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0672A8-8BD3-DC48-A1BE-B8808DBF10CD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5E46E29-A903-AF42-A0E4-FFC8A5D79A32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767FA50-C64E-0845-9CA8-EDF330664D7E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A2D8D5-2FE0-AE45-B78C-1E52E02A2E71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971E8FA-F35D-4042-8C5E-78DB7379DF1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D15831-8161-0E4A-82E3-A8E2AAA50D5A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3B7ADD-11AC-6A41-95DD-97E60107D3EB}"/>
              </a:ext>
            </a:extLst>
          </p:cNvPr>
          <p:cNvSpPr txBox="1"/>
          <p:nvPr/>
        </p:nvSpPr>
        <p:spPr>
          <a:xfrm>
            <a:off x="7966418" y="2044005"/>
            <a:ext cx="27495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Scenario 1: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regulations = neighborhood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zoning restrictions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DAE9399-CED1-F04D-A2A5-F166B8298BBE}"/>
              </a:ext>
            </a:extLst>
          </p:cNvPr>
          <p:cNvSpPr txBox="1"/>
          <p:nvPr/>
        </p:nvSpPr>
        <p:spPr>
          <a:xfrm>
            <a:off x="7948536" y="4025686"/>
            <a:ext cx="2295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2: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83B9ED6-F534-2348-BDAB-DA712D2E7923}"/>
              </a:ext>
            </a:extLst>
          </p:cNvPr>
          <p:cNvSpPr txBox="1"/>
          <p:nvPr/>
        </p:nvSpPr>
        <p:spPr>
          <a:xfrm>
            <a:off x="7948536" y="5600766"/>
            <a:ext cx="2027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Establish building codes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44B45-77D7-0241-BC06-E9E65F2C5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8" r="19291" b="6988"/>
          <a:stretch/>
        </p:blipFill>
        <p:spPr>
          <a:xfrm>
            <a:off x="10392621" y="3725673"/>
            <a:ext cx="1451319" cy="138693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3E7D86-5422-4D4F-A28C-939BF662E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8" r="19291" b="6988"/>
          <a:stretch/>
        </p:blipFill>
        <p:spPr>
          <a:xfrm>
            <a:off x="10380300" y="5404518"/>
            <a:ext cx="1451319" cy="138693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6D2F7-5A5E-3F47-A310-07B83DE56746}"/>
              </a:ext>
            </a:extLst>
          </p:cNvPr>
          <p:cNvSpPr txBox="1"/>
          <p:nvPr/>
        </p:nvSpPr>
        <p:spPr>
          <a:xfrm>
            <a:off x="10486405" y="6139149"/>
            <a:ext cx="1705595" cy="3693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+ building codes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F8D03C7-8645-9B42-9BD0-999611BCD40A}"/>
              </a:ext>
            </a:extLst>
          </p:cNvPr>
          <p:cNvSpPr txBox="1"/>
          <p:nvPr/>
        </p:nvSpPr>
        <p:spPr>
          <a:xfrm>
            <a:off x="7966418" y="534185"/>
            <a:ext cx="274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Scenario 0: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zoning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447FE273-91CB-FD4D-BC32-5A4B8AC871D5}"/>
              </a:ext>
            </a:extLst>
          </p:cNvPr>
          <p:cNvCxnSpPr>
            <a:cxnSpLocks/>
            <a:stCxn id="112" idx="0"/>
            <a:endCxn id="113" idx="0"/>
          </p:cNvCxnSpPr>
          <p:nvPr/>
        </p:nvCxnSpPr>
        <p:spPr>
          <a:xfrm rot="5400000" flipH="1" flipV="1">
            <a:off x="2575335" y="-450306"/>
            <a:ext cx="7060" cy="2555881"/>
          </a:xfrm>
          <a:prstGeom prst="bentConnector3">
            <a:avLst>
              <a:gd name="adj1" fmla="val 4846062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DB3D073-65F3-B349-9398-D3E64D755570}"/>
              </a:ext>
            </a:extLst>
          </p:cNvPr>
          <p:cNvSpPr/>
          <p:nvPr/>
        </p:nvSpPr>
        <p:spPr>
          <a:xfrm>
            <a:off x="985162" y="831164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AE895E4-8195-A24D-AAEA-0E5618269222}"/>
              </a:ext>
            </a:extLst>
          </p:cNvPr>
          <p:cNvSpPr/>
          <p:nvPr/>
        </p:nvSpPr>
        <p:spPr>
          <a:xfrm>
            <a:off x="3591335" y="824104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6D9920C-0EF6-CF4C-95FE-7C30C8D64FC3}"/>
              </a:ext>
            </a:extLst>
          </p:cNvPr>
          <p:cNvGrpSpPr/>
          <p:nvPr/>
        </p:nvGrpSpPr>
        <p:grpSpPr>
          <a:xfrm>
            <a:off x="360381" y="487379"/>
            <a:ext cx="7378208" cy="1146156"/>
            <a:chOff x="4505046" y="5319383"/>
            <a:chExt cx="7378208" cy="1146156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5842E73-9BAD-3B44-8D3D-79C161DD8DEC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DBADB62-8029-ED4A-9C15-953F48E67141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FB81D3E-D247-BC44-AD4B-A901F18439F8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889F193-72BB-8E4A-A2AC-5B31DB1F5F9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1B3F138-C409-2147-BBC0-C0633D9E5D9E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DC5F9B7-7082-4F4E-B560-D4DA0E56E356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B827FE-D2C4-0748-B797-AA655BDAA16B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718B6F-D191-9C4A-A414-97DBA50006FC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149C0B9-832A-9244-B6F1-C049CC752966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BA82363-78BE-5B4C-AADF-E1A4B14EB327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605F6E1-419E-D741-8097-2974110E4DE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98C0FAE-8235-F84F-9BDE-E202EB06C62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53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EB4BD-A930-AE41-B654-AE569228C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30"/>
          <a:stretch/>
        </p:blipFill>
        <p:spPr>
          <a:xfrm>
            <a:off x="242428" y="876184"/>
            <a:ext cx="5141775" cy="57274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1BE66E-43BE-2D40-9A53-6CDE28FB2AC0}"/>
              </a:ext>
            </a:extLst>
          </p:cNvPr>
          <p:cNvSpPr txBox="1"/>
          <p:nvPr/>
        </p:nvSpPr>
        <p:spPr>
          <a:xfrm>
            <a:off x="434324" y="109413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C651B7-8C0F-8548-B68A-B4C34E3AC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30"/>
          <a:stretch/>
        </p:blipFill>
        <p:spPr>
          <a:xfrm>
            <a:off x="5384204" y="876184"/>
            <a:ext cx="5141775" cy="57274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B3EFC2-34FE-C14B-A25E-796B5593296B}"/>
              </a:ext>
            </a:extLst>
          </p:cNvPr>
          <p:cNvSpPr txBox="1"/>
          <p:nvPr/>
        </p:nvSpPr>
        <p:spPr>
          <a:xfrm>
            <a:off x="5567605" y="109413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 and S3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A51EF9-42BC-3948-8B8D-96FE3E0010DB}"/>
              </a:ext>
            </a:extLst>
          </p:cNvPr>
          <p:cNvSpPr/>
          <p:nvPr/>
        </p:nvSpPr>
        <p:spPr>
          <a:xfrm>
            <a:off x="5384204" y="3689168"/>
            <a:ext cx="1652932" cy="16158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fontAlgn="ctr"/>
            <a:r>
              <a:rPr lang="en-US" sz="1100" u="sng" dirty="0">
                <a:solidFill>
                  <a:srgbClr val="000000"/>
                </a:solidFill>
              </a:rPr>
              <a:t>Residential-Resort</a:t>
            </a:r>
            <a:r>
              <a:rPr lang="en-US" sz="1100" dirty="0">
                <a:solidFill>
                  <a:srgbClr val="000000"/>
                </a:solidFill>
              </a:rPr>
              <a:t>: Provide space for orderly expansion of tourist accommodations and related business such as restaurants and gift shops. Currently single-family units, but are in a state of transition</a:t>
            </a:r>
          </a:p>
        </p:txBody>
      </p: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FF211151-F5C2-5940-8A38-968B358831E9}"/>
              </a:ext>
            </a:extLst>
          </p:cNvPr>
          <p:cNvGraphicFramePr>
            <a:graphicFrameLocks noGrp="1"/>
          </p:cNvGraphicFramePr>
          <p:nvPr/>
        </p:nvGraphicFramePr>
        <p:xfrm>
          <a:off x="9812347" y="5034777"/>
          <a:ext cx="194134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610">
                  <a:extLst>
                    <a:ext uri="{9D8B030D-6E8A-4147-A177-3AD203B41FA5}">
                      <a16:colId xmlns:a16="http://schemas.microsoft.com/office/drawing/2014/main" val="2205430460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512175801"/>
                    </a:ext>
                  </a:extLst>
                </a:gridCol>
              </a:tblGrid>
              <a:tr h="1529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To-state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196628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Unoccupied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5806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Residential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917453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Commercial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346369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Seasonal Rental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936021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15F635B-9748-C84D-BCBA-647B3989E194}"/>
              </a:ext>
            </a:extLst>
          </p:cNvPr>
          <p:cNvSpPr txBox="1"/>
          <p:nvPr/>
        </p:nvSpPr>
        <p:spPr>
          <a:xfrm>
            <a:off x="10146787" y="4665445"/>
            <a:ext cx="126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S3: Building codes (BC) for land use transitions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025C0A-B398-C749-98E7-B5AE2ACBB549}"/>
              </a:ext>
            </a:extLst>
          </p:cNvPr>
          <p:cNvSpPr txBox="1"/>
          <p:nvPr/>
        </p:nvSpPr>
        <p:spPr>
          <a:xfrm>
            <a:off x="255437" y="231521"/>
            <a:ext cx="3901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Scenario 0 vs. 2 &amp; 3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BC12AC-88F7-5943-A007-59000EBB19FF}"/>
              </a:ext>
            </a:extLst>
          </p:cNvPr>
          <p:cNvSpPr txBox="1"/>
          <p:nvPr/>
        </p:nvSpPr>
        <p:spPr>
          <a:xfrm>
            <a:off x="8523382" y="113954"/>
            <a:ext cx="3558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2 and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Establish building codes (S3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</p:spTree>
    <p:extLst>
      <p:ext uri="{BB962C8B-B14F-4D97-AF65-F5344CB8AC3E}">
        <p14:creationId xmlns:p14="http://schemas.microsoft.com/office/powerpoint/2010/main" val="185594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D601A-3DF8-BF42-B14F-189A286EA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2"/>
          <a:stretch/>
        </p:blipFill>
        <p:spPr>
          <a:xfrm>
            <a:off x="9025141" y="853576"/>
            <a:ext cx="3111763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E53F6-90D3-EA4B-87AB-E418418D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32"/>
          <a:stretch/>
        </p:blipFill>
        <p:spPr>
          <a:xfrm>
            <a:off x="5644839" y="858644"/>
            <a:ext cx="3111763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10C91B-45A9-A04A-BF58-DEC7999A252A}"/>
              </a:ext>
            </a:extLst>
          </p:cNvPr>
          <p:cNvSpPr txBox="1"/>
          <p:nvPr/>
        </p:nvSpPr>
        <p:spPr>
          <a:xfrm>
            <a:off x="6176012" y="4638067"/>
            <a:ext cx="2577337" cy="1061829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1: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Unrestricted 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No regulations = neighborhood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Zoning and 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B129E-112F-7F42-A6C6-ED6FA08248F0}"/>
              </a:ext>
            </a:extLst>
          </p:cNvPr>
          <p:cNvSpPr txBox="1"/>
          <p:nvPr/>
        </p:nvSpPr>
        <p:spPr>
          <a:xfrm>
            <a:off x="9867594" y="4799650"/>
            <a:ext cx="2269310" cy="9002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2 and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Establish building codes (S3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 (1,000-yr)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043F32-6CF5-4E46-B62D-357D23A8BC63}"/>
              </a:ext>
            </a:extLst>
          </p:cNvPr>
          <p:cNvGrpSpPr/>
          <p:nvPr/>
        </p:nvGrpSpPr>
        <p:grpSpPr>
          <a:xfrm>
            <a:off x="105839" y="853576"/>
            <a:ext cx="2003202" cy="3423736"/>
            <a:chOff x="8082522" y="3036048"/>
            <a:chExt cx="2003202" cy="34237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A9BAFF-A8E6-7346-9BDD-7D98CE32E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152" t="18692" r="39148" b="18780"/>
            <a:stretch/>
          </p:blipFill>
          <p:spPr>
            <a:xfrm>
              <a:off x="8082522" y="3036048"/>
              <a:ext cx="1864366" cy="3423736"/>
            </a:xfrm>
            <a:prstGeom prst="rect">
              <a:avLst/>
            </a:prstGeom>
            <a:ln w="12700">
              <a:solidFill>
                <a:schemeClr val="tx2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302E7D-275F-7549-AD2D-1FE0B311F2F5}"/>
                </a:ext>
              </a:extLst>
            </p:cNvPr>
            <p:cNvSpPr txBox="1"/>
            <p:nvPr/>
          </p:nvSpPr>
          <p:spPr>
            <a:xfrm>
              <a:off x="8754868" y="6152007"/>
              <a:ext cx="133085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Initial land use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 use comparisons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95485B-D1FC-5049-8730-DC1931E209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911"/>
          <a:stretch/>
        </p:blipFill>
        <p:spPr>
          <a:xfrm>
            <a:off x="2243310" y="853576"/>
            <a:ext cx="3132990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610DA-34D1-0E4C-A219-2BE0F558CB4A}"/>
              </a:ext>
            </a:extLst>
          </p:cNvPr>
          <p:cNvSpPr txBox="1"/>
          <p:nvPr/>
        </p:nvSpPr>
        <p:spPr>
          <a:xfrm>
            <a:off x="2798963" y="4799650"/>
            <a:ext cx="2577337" cy="9002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0: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Current zoning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 (1,000-yr)</a:t>
            </a:r>
          </a:p>
        </p:txBody>
      </p:sp>
    </p:spTree>
    <p:extLst>
      <p:ext uri="{BB962C8B-B14F-4D97-AF65-F5344CB8AC3E}">
        <p14:creationId xmlns:p14="http://schemas.microsoft.com/office/powerpoint/2010/main" val="247988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 use comparisons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E7A21-5496-D44F-8877-2D9A2F6D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11" y="832553"/>
            <a:ext cx="8803578" cy="51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Parcel Damage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5D5A6-3236-AF42-B214-634BDE502A2F}"/>
              </a:ext>
            </a:extLst>
          </p:cNvPr>
          <p:cNvSpPr txBox="1"/>
          <p:nvPr/>
        </p:nvSpPr>
        <p:spPr>
          <a:xfrm>
            <a:off x="201211" y="710760"/>
            <a:ext cx="34229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Defining “damaged parcel” as being in complete damage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Still trying to figure out how to best show tradeoffs across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42947D-BD83-AF40-BCC1-02C7C41C9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05"/>
          <a:stretch/>
        </p:blipFill>
        <p:spPr>
          <a:xfrm>
            <a:off x="3750322" y="78057"/>
            <a:ext cx="2688859" cy="368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48DC4-70D9-6E4E-BE66-7BC148CC4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389" y="20429"/>
            <a:ext cx="4851400" cy="302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5E1E4-90F5-8B4B-A17D-A23B835F3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795" y="2943922"/>
            <a:ext cx="3902309" cy="3881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75125-C945-4648-B074-BB31FB645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57343"/>
            <a:ext cx="7556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6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23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B80435C-B623-FB43-8248-C15085BD17C1}"/>
              </a:ext>
            </a:extLst>
          </p:cNvPr>
          <p:cNvGrpSpPr/>
          <p:nvPr/>
        </p:nvGrpSpPr>
        <p:grpSpPr>
          <a:xfrm>
            <a:off x="997842" y="3307596"/>
            <a:ext cx="5798750" cy="3098209"/>
            <a:chOff x="863597" y="3362597"/>
            <a:chExt cx="5798750" cy="309820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BEE3F3-AE5D-4544-81B3-1ACDDEC28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526713"/>
              <a:ext cx="0" cy="2637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94208F-C75B-594E-8FC7-2739FFC4C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919032"/>
              <a:ext cx="1043193" cy="1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32479E-6CC4-2B45-965D-473631045101}"/>
                </a:ext>
              </a:extLst>
            </p:cNvPr>
            <p:cNvCxnSpPr>
              <a:cxnSpLocks/>
            </p:cNvCxnSpPr>
            <p:nvPr/>
          </p:nvCxnSpPr>
          <p:spPr>
            <a:xfrm>
              <a:off x="2308322" y="3920188"/>
              <a:ext cx="0" cy="15386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234AEB-D367-B24A-80FE-1C178E979EB5}"/>
                </a:ext>
              </a:extLst>
            </p:cNvPr>
            <p:cNvCxnSpPr/>
            <p:nvPr/>
          </p:nvCxnSpPr>
          <p:spPr>
            <a:xfrm>
              <a:off x="4853917" y="3896716"/>
              <a:ext cx="16228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C29EFF-E186-E14D-8FC4-DF411880E8E8}"/>
                </a:ext>
              </a:extLst>
            </p:cNvPr>
            <p:cNvSpPr/>
            <p:nvPr/>
          </p:nvSpPr>
          <p:spPr>
            <a:xfrm>
              <a:off x="2308323" y="3896716"/>
              <a:ext cx="2545594" cy="1562092"/>
            </a:xfrm>
            <a:custGeom>
              <a:avLst/>
              <a:gdLst>
                <a:gd name="connsiteX0" fmla="*/ 0 w 2420471"/>
                <a:gd name="connsiteY0" fmla="*/ 2700169 h 2700169"/>
                <a:gd name="connsiteX1" fmla="*/ 978946 w 2420471"/>
                <a:gd name="connsiteY1" fmla="*/ 537882 h 2700169"/>
                <a:gd name="connsiteX2" fmla="*/ 2420471 w 2420471"/>
                <a:gd name="connsiteY2" fmla="*/ 0 h 270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0471" h="2700169">
                  <a:moveTo>
                    <a:pt x="0" y="2700169"/>
                  </a:moveTo>
                  <a:cubicBezTo>
                    <a:pt x="287767" y="1844039"/>
                    <a:pt x="575534" y="987910"/>
                    <a:pt x="978946" y="537882"/>
                  </a:cubicBezTo>
                  <a:cubicBezTo>
                    <a:pt x="1382358" y="87854"/>
                    <a:pt x="1901414" y="43927"/>
                    <a:pt x="242047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68BD80-3501-154E-973D-A8B1167FDB2A}"/>
                </a:ext>
              </a:extLst>
            </p:cNvPr>
            <p:cNvSpPr txBox="1"/>
            <p:nvPr/>
          </p:nvSpPr>
          <p:spPr>
            <a:xfrm rot="16200000">
              <a:off x="-341934" y="4732241"/>
              <a:ext cx="2849299" cy="43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Performance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D305A5-C1C2-CB46-B080-4FA775B0AD1A}"/>
                </a:ext>
              </a:extLst>
            </p:cNvPr>
            <p:cNvSpPr txBox="1"/>
            <p:nvPr/>
          </p:nvSpPr>
          <p:spPr>
            <a:xfrm>
              <a:off x="1776503" y="6199196"/>
              <a:ext cx="47730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58A87C-07B6-DF4F-8EEB-A64640AE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083011" y="3564793"/>
              <a:ext cx="219523" cy="3553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0DB9993C-E728-2146-9251-1042C89A492E}"/>
                </a:ext>
              </a:extLst>
            </p:cNvPr>
            <p:cNvSpPr/>
            <p:nvPr/>
          </p:nvSpPr>
          <p:spPr>
            <a:xfrm>
              <a:off x="1827921" y="3919418"/>
              <a:ext cx="462445" cy="1535411"/>
            </a:xfrm>
            <a:prstGeom prst="leftBrace">
              <a:avLst>
                <a:gd name="adj1" fmla="val 45924"/>
                <a:gd name="adj2" fmla="val 3851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35682-0490-5E4F-BDDE-42D5E86F9944}"/>
                </a:ext>
              </a:extLst>
            </p:cNvPr>
            <p:cNvSpPr txBox="1"/>
            <p:nvPr/>
          </p:nvSpPr>
          <p:spPr>
            <a:xfrm rot="16200000">
              <a:off x="843407" y="4526085"/>
              <a:ext cx="13313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of System Performance (functionality)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0E63416B-6E14-A941-8ED5-2390504025F5}"/>
                </a:ext>
              </a:extLst>
            </p:cNvPr>
            <p:cNvSpPr/>
            <p:nvPr/>
          </p:nvSpPr>
          <p:spPr>
            <a:xfrm rot="5400000">
              <a:off x="3472703" y="2529780"/>
              <a:ext cx="215444" cy="2539689"/>
            </a:xfrm>
            <a:prstGeom prst="leftBrace">
              <a:avLst>
                <a:gd name="adj1" fmla="val 45924"/>
                <a:gd name="adj2" fmla="val 4726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3B845-B6D5-B949-8AF3-880D49963591}"/>
                </a:ext>
              </a:extLst>
            </p:cNvPr>
            <p:cNvSpPr txBox="1"/>
            <p:nvPr/>
          </p:nvSpPr>
          <p:spPr>
            <a:xfrm>
              <a:off x="2568540" y="3499884"/>
              <a:ext cx="23077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to recover (repair time)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B56C1C-2982-124B-9D19-0D7688981A25}"/>
                </a:ext>
              </a:extLst>
            </p:cNvPr>
            <p:cNvSpPr txBox="1"/>
            <p:nvPr/>
          </p:nvSpPr>
          <p:spPr>
            <a:xfrm>
              <a:off x="1137749" y="3362597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0227A1-4B48-0546-831D-1FDBF3C8F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6164160"/>
              <a:ext cx="53949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3486CB-69AF-FA46-A557-1E15A1DBF78E}"/>
              </a:ext>
            </a:extLst>
          </p:cNvPr>
          <p:cNvGrpSpPr/>
          <p:nvPr/>
        </p:nvGrpSpPr>
        <p:grpSpPr>
          <a:xfrm>
            <a:off x="10138686" y="200776"/>
            <a:ext cx="1900893" cy="987061"/>
            <a:chOff x="10291107" y="288971"/>
            <a:chExt cx="1900893" cy="98706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54B35F-467B-FE42-9A85-D49BAF2CF40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1107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01D683-46A5-964A-8CAE-460BEAB6C348}"/>
                </a:ext>
              </a:extLst>
            </p:cNvPr>
            <p:cNvSpPr txBox="1"/>
            <p:nvPr/>
          </p:nvSpPr>
          <p:spPr>
            <a:xfrm>
              <a:off x="10874010" y="1045200"/>
              <a:ext cx="131799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Kameshwar </a:t>
              </a:r>
              <a:r>
                <a:rPr lang="en-US" sz="900" i="1" dirty="0"/>
                <a:t>et al.</a:t>
              </a:r>
              <a:r>
                <a:rPr lang="en-US" sz="900" dirty="0"/>
                <a:t> (2019)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43B8EB-F95A-F840-B7B7-4BD2CB88717F}"/>
              </a:ext>
            </a:extLst>
          </p:cNvPr>
          <p:cNvGrpSpPr/>
          <p:nvPr/>
        </p:nvGrpSpPr>
        <p:grpSpPr>
          <a:xfrm>
            <a:off x="8084142" y="186357"/>
            <a:ext cx="1961302" cy="966189"/>
            <a:chOff x="8175748" y="288971"/>
            <a:chExt cx="1961302" cy="96618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B647E8D-22B4-6840-B35C-CDF771D188F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5748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322FFC-CDEF-9C47-ACAD-5C76A394C4C7}"/>
                </a:ext>
              </a:extLst>
            </p:cNvPr>
            <p:cNvSpPr txBox="1"/>
            <p:nvPr/>
          </p:nvSpPr>
          <p:spPr>
            <a:xfrm>
              <a:off x="8968140" y="1024328"/>
              <a:ext cx="116891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Bruneau </a:t>
              </a:r>
              <a:r>
                <a:rPr lang="en-US" sz="900" i="1" dirty="0"/>
                <a:t>et al.</a:t>
              </a:r>
              <a:r>
                <a:rPr lang="en-US" sz="900" dirty="0"/>
                <a:t> (2003)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187060-369F-C941-9466-2FFD3BF10860}"/>
              </a:ext>
            </a:extLst>
          </p:cNvPr>
          <p:cNvGrpSpPr/>
          <p:nvPr/>
        </p:nvGrpSpPr>
        <p:grpSpPr>
          <a:xfrm>
            <a:off x="8080521" y="1279450"/>
            <a:ext cx="1892880" cy="1017978"/>
            <a:chOff x="8182622" y="1427213"/>
            <a:chExt cx="1892880" cy="101797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C550FC2-7E56-A843-8BE1-64A5640F02A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2622" y="1427213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F7FD61-8DB1-A64C-959F-9B860559663C}"/>
                </a:ext>
              </a:extLst>
            </p:cNvPr>
            <p:cNvSpPr txBox="1"/>
            <p:nvPr/>
          </p:nvSpPr>
          <p:spPr>
            <a:xfrm>
              <a:off x="9071701" y="2214359"/>
              <a:ext cx="1003801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NIST CRPG (2016)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36A8B9E-57E5-0047-A1A5-DB82DCCCBC50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95C35-0056-A54D-83A1-7FECFE2F5E81}"/>
              </a:ext>
            </a:extLst>
          </p:cNvPr>
          <p:cNvSpPr txBox="1"/>
          <p:nvPr/>
        </p:nvSpPr>
        <p:spPr>
          <a:xfrm>
            <a:off x="317860" y="780781"/>
            <a:ext cx="6041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i="1" dirty="0"/>
              <a:t>Resilience</a:t>
            </a:r>
            <a:r>
              <a:rPr lang="en-US" sz="1400" dirty="0"/>
              <a:t> often defined as two parts*: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Loss of system performance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Time to recover</a:t>
            </a: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Resilience often evaluated under present-day conditions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Some studies consider infrastructure deterioration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Want to consider what leads to resilient communities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What-if policy </a:t>
            </a:r>
            <a:r>
              <a:rPr lang="en-US" sz="1200" i="1" dirty="0"/>
              <a:t>B</a:t>
            </a:r>
            <a:r>
              <a:rPr lang="en-US" sz="1200" dirty="0"/>
              <a:t> was implemented rather than policy </a:t>
            </a:r>
            <a:r>
              <a:rPr lang="en-US" sz="1200" i="1" dirty="0"/>
              <a:t>A</a:t>
            </a:r>
            <a:r>
              <a:rPr lang="en-US" sz="1200" dirty="0"/>
              <a:t>?</a:t>
            </a:r>
            <a:endParaRPr lang="en-US" sz="1200" i="1" dirty="0"/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Projections in future; use as a planning tool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Policy, land use planning, and changes to public infrastructure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F37D70-A475-3942-A86C-4B4CAA34A402}"/>
              </a:ext>
            </a:extLst>
          </p:cNvPr>
          <p:cNvGrpSpPr/>
          <p:nvPr/>
        </p:nvGrpSpPr>
        <p:grpSpPr>
          <a:xfrm>
            <a:off x="10148350" y="1279450"/>
            <a:ext cx="1949420" cy="1041345"/>
            <a:chOff x="10253959" y="1427213"/>
            <a:chExt cx="1949420" cy="104134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7BBC882-1C43-294B-87A3-F2896AF100C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3959" y="1427213"/>
              <a:ext cx="1828800" cy="914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41A599-BBC9-7246-8EE3-1A1D013C8BDC}"/>
                </a:ext>
              </a:extLst>
            </p:cNvPr>
            <p:cNvSpPr txBox="1"/>
            <p:nvPr/>
          </p:nvSpPr>
          <p:spPr>
            <a:xfrm>
              <a:off x="10616085" y="2237726"/>
              <a:ext cx="158729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Oregon Resilience Plan (2013)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37643B-0C81-F943-BE52-76B7B86E61D3}"/>
              </a:ext>
            </a:extLst>
          </p:cNvPr>
          <p:cNvGrpSpPr/>
          <p:nvPr/>
        </p:nvGrpSpPr>
        <p:grpSpPr>
          <a:xfrm>
            <a:off x="10210779" y="2377412"/>
            <a:ext cx="1828800" cy="1065858"/>
            <a:chOff x="10333710" y="2724289"/>
            <a:chExt cx="1828800" cy="106585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B67953-DD0A-0A43-A17A-A196AADF5BD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3710" y="2724289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50552C-E88E-FA4B-BC27-00D6263AA8BF}"/>
                </a:ext>
              </a:extLst>
            </p:cNvPr>
            <p:cNvSpPr txBox="1"/>
            <p:nvPr/>
          </p:nvSpPr>
          <p:spPr>
            <a:xfrm>
              <a:off x="11182990" y="3559315"/>
              <a:ext cx="94609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Sun </a:t>
              </a:r>
              <a:r>
                <a:rPr lang="en-US" sz="900" i="1" dirty="0"/>
                <a:t>et al.</a:t>
              </a:r>
              <a:r>
                <a:rPr lang="en-US" sz="900" dirty="0"/>
                <a:t> (2021)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236CEB-747D-134B-8986-825CB788BA23}"/>
              </a:ext>
            </a:extLst>
          </p:cNvPr>
          <p:cNvSpPr txBox="1"/>
          <p:nvPr/>
        </p:nvSpPr>
        <p:spPr>
          <a:xfrm>
            <a:off x="0" y="6397598"/>
            <a:ext cx="416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*There are nuances in the definition of </a:t>
            </a:r>
            <a:r>
              <a:rPr lang="en-US" sz="1000" i="1" dirty="0"/>
              <a:t>resilience. </a:t>
            </a:r>
            <a:r>
              <a:rPr lang="en-US" sz="1000" dirty="0"/>
              <a:t>Some definitions have more than two parts (e.g., UNDRR Terminology on Disaster Risk Reduction)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2D1202-5568-1145-80EF-8582E1861015}"/>
              </a:ext>
            </a:extLst>
          </p:cNvPr>
          <p:cNvGrpSpPr/>
          <p:nvPr/>
        </p:nvGrpSpPr>
        <p:grpSpPr>
          <a:xfrm>
            <a:off x="8080521" y="2372632"/>
            <a:ext cx="2072703" cy="1046624"/>
            <a:chOff x="8124771" y="2760331"/>
            <a:chExt cx="2072703" cy="104662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5BDEFA6-1BF1-F749-A4CA-601CA115A8AE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4771" y="276033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9911BB-ACD0-3A45-A061-AC77F122783E}"/>
                </a:ext>
              </a:extLst>
            </p:cNvPr>
            <p:cNvSpPr txBox="1"/>
            <p:nvPr/>
          </p:nvSpPr>
          <p:spPr>
            <a:xfrm>
              <a:off x="9026961" y="3576123"/>
              <a:ext cx="117051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Hosseini </a:t>
              </a:r>
              <a:r>
                <a:rPr lang="en-US" sz="900" i="1" dirty="0"/>
                <a:t>et al</a:t>
              </a:r>
              <a:r>
                <a:rPr lang="en-US" sz="900" dirty="0"/>
                <a:t>. (2016)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490105-575D-4B47-B067-5004E043D36B}"/>
              </a:ext>
            </a:extLst>
          </p:cNvPr>
          <p:cNvGrpSpPr/>
          <p:nvPr/>
        </p:nvGrpSpPr>
        <p:grpSpPr>
          <a:xfrm>
            <a:off x="10247266" y="3471725"/>
            <a:ext cx="1865473" cy="1029816"/>
            <a:chOff x="10291107" y="4133978"/>
            <a:chExt cx="1865473" cy="102981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D5FEE5-1091-A044-807D-C5E8C4AC09A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91107" y="4133978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5213B3-C20E-C545-B295-FBF8F0E1E7BF}"/>
                </a:ext>
              </a:extLst>
            </p:cNvPr>
            <p:cNvSpPr txBox="1"/>
            <p:nvPr/>
          </p:nvSpPr>
          <p:spPr>
            <a:xfrm>
              <a:off x="10649436" y="4932962"/>
              <a:ext cx="150714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Chang and </a:t>
              </a:r>
              <a:r>
                <a:rPr lang="en-US" sz="900" dirty="0" err="1"/>
                <a:t>Shinozuka</a:t>
              </a:r>
              <a:r>
                <a:rPr lang="en-US" sz="900" dirty="0"/>
                <a:t> (2004)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C85BC1F-DD9F-BE42-925E-FBEC36C34CB3}"/>
              </a:ext>
            </a:extLst>
          </p:cNvPr>
          <p:cNvGrpSpPr/>
          <p:nvPr/>
        </p:nvGrpSpPr>
        <p:grpSpPr>
          <a:xfrm>
            <a:off x="8108256" y="3446806"/>
            <a:ext cx="1908583" cy="1079653"/>
            <a:chOff x="8239767" y="4176202"/>
            <a:chExt cx="1908583" cy="107965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4BDB-DAE6-FB4B-9C3A-81B1F1C8F987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9767" y="4176202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90131D-BD44-1640-92C9-B9A44B68D024}"/>
                </a:ext>
              </a:extLst>
            </p:cNvPr>
            <p:cNvSpPr txBox="1"/>
            <p:nvPr/>
          </p:nvSpPr>
          <p:spPr>
            <a:xfrm>
              <a:off x="9154167" y="5025023"/>
              <a:ext cx="99418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Fang </a:t>
              </a:r>
              <a:r>
                <a:rPr lang="en-US" sz="900" i="1" dirty="0"/>
                <a:t>et al. </a:t>
              </a:r>
              <a:r>
                <a:rPr lang="en-US" sz="900" dirty="0"/>
                <a:t>(2016)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2A23B-595D-D342-B98A-49ABEECC0418}"/>
              </a:ext>
            </a:extLst>
          </p:cNvPr>
          <p:cNvGrpSpPr/>
          <p:nvPr/>
        </p:nvGrpSpPr>
        <p:grpSpPr>
          <a:xfrm>
            <a:off x="10236115" y="4560749"/>
            <a:ext cx="1865473" cy="1040104"/>
            <a:chOff x="10224964" y="4794920"/>
            <a:chExt cx="1865473" cy="104010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3911A74-6112-7F41-BCCC-F91BA784FEC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24964" y="479492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0ECCC4-E32C-7944-945F-C3A4F70DD158}"/>
                </a:ext>
              </a:extLst>
            </p:cNvPr>
            <p:cNvSpPr txBox="1"/>
            <p:nvPr/>
          </p:nvSpPr>
          <p:spPr>
            <a:xfrm>
              <a:off x="10504745" y="5604192"/>
              <a:ext cx="158569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Wang and van de Lindt (2021)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EA36186-ACD5-A749-8009-E32A6FA26FC8}"/>
              </a:ext>
            </a:extLst>
          </p:cNvPr>
          <p:cNvGrpSpPr/>
          <p:nvPr/>
        </p:nvGrpSpPr>
        <p:grpSpPr>
          <a:xfrm>
            <a:off x="8099980" y="4516145"/>
            <a:ext cx="2016763" cy="1049428"/>
            <a:chOff x="8068311" y="4785596"/>
            <a:chExt cx="2016763" cy="104942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69FC7DC-D103-E94B-92A2-8A82B33185A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8311" y="4785596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EF5A14-144E-0D4D-9304-C175DE29FA52}"/>
                </a:ext>
              </a:extLst>
            </p:cNvPr>
            <p:cNvSpPr txBox="1"/>
            <p:nvPr/>
          </p:nvSpPr>
          <p:spPr>
            <a:xfrm>
              <a:off x="8476940" y="5604192"/>
              <a:ext cx="160813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err="1"/>
                <a:t>Frangopol</a:t>
              </a:r>
              <a:r>
                <a:rPr lang="en-US" sz="900" dirty="0"/>
                <a:t> and </a:t>
              </a:r>
              <a:r>
                <a:rPr lang="en-US" sz="900" dirty="0" err="1"/>
                <a:t>Bocchini</a:t>
              </a:r>
              <a:r>
                <a:rPr lang="en-US" sz="900" dirty="0"/>
                <a:t> (2011)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28F8FD-D797-714A-8C24-45F70F9ED312}"/>
              </a:ext>
            </a:extLst>
          </p:cNvPr>
          <p:cNvGrpSpPr/>
          <p:nvPr/>
        </p:nvGrpSpPr>
        <p:grpSpPr>
          <a:xfrm>
            <a:off x="8088829" y="5680560"/>
            <a:ext cx="2074883" cy="973501"/>
            <a:chOff x="8088829" y="5680560"/>
            <a:chExt cx="2074883" cy="973501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B2B1655-3638-CE47-86E6-E30C0B3FBAA8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882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A8CE821-0BBE-644E-A11D-DC3280593D2D}"/>
                </a:ext>
              </a:extLst>
            </p:cNvPr>
            <p:cNvSpPr txBox="1"/>
            <p:nvPr/>
          </p:nvSpPr>
          <p:spPr>
            <a:xfrm>
              <a:off x="8368028" y="6423229"/>
              <a:ext cx="179568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Ouyang and </a:t>
              </a:r>
              <a:r>
                <a:rPr lang="en-US" sz="900" dirty="0" err="1"/>
                <a:t>Dueñas</a:t>
              </a:r>
              <a:r>
                <a:rPr lang="en-US" sz="900" dirty="0"/>
                <a:t>-Osorio (2014)</a:t>
              </a:r>
            </a:p>
          </p:txBody>
        </p:sp>
      </p:grp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3B13682E-98C8-CB40-BF75-2E0E4EAE77FE}"/>
              </a:ext>
            </a:extLst>
          </p:cNvPr>
          <p:cNvSpPr/>
          <p:nvPr/>
        </p:nvSpPr>
        <p:spPr>
          <a:xfrm>
            <a:off x="7560622" y="134491"/>
            <a:ext cx="479502" cy="6507233"/>
          </a:xfrm>
          <a:prstGeom prst="leftBrace">
            <a:avLst>
              <a:gd name="adj1" fmla="val 50194"/>
              <a:gd name="adj2" fmla="val 285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1275FB-0EC0-4441-BC2E-1DFE8B594508}"/>
              </a:ext>
            </a:extLst>
          </p:cNvPr>
          <p:cNvSpPr txBox="1"/>
          <p:nvPr/>
        </p:nvSpPr>
        <p:spPr>
          <a:xfrm>
            <a:off x="5762790" y="1736650"/>
            <a:ext cx="187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 examples of </a:t>
            </a:r>
            <a:r>
              <a:rPr lang="en-US" sz="1400"/>
              <a:t>resilience curves</a:t>
            </a:r>
            <a:endParaRPr lang="en-US" sz="14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512416-6241-6F41-9482-28E1F5780CF9}"/>
              </a:ext>
            </a:extLst>
          </p:cNvPr>
          <p:cNvGrpSpPr/>
          <p:nvPr/>
        </p:nvGrpSpPr>
        <p:grpSpPr>
          <a:xfrm>
            <a:off x="10210779" y="5680560"/>
            <a:ext cx="1934720" cy="969858"/>
            <a:chOff x="10210779" y="5680560"/>
            <a:chExt cx="1934720" cy="969858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7C5D0C0-B2E2-FF42-BD80-B935B55F6ABD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1077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FBEA581-E750-B049-BD59-2A8F255B3B26}"/>
                </a:ext>
              </a:extLst>
            </p:cNvPr>
            <p:cNvSpPr txBox="1"/>
            <p:nvPr/>
          </p:nvSpPr>
          <p:spPr>
            <a:xfrm>
              <a:off x="11018267" y="6419586"/>
              <a:ext cx="112723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Sharma </a:t>
              </a:r>
              <a:r>
                <a:rPr lang="en-US" sz="900" i="1" dirty="0"/>
                <a:t>et al. </a:t>
              </a:r>
              <a:r>
                <a:rPr lang="en-US" sz="900" dirty="0"/>
                <a:t>(2018)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9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640FB6-9B7B-7047-924E-E52C788FB337}"/>
              </a:ext>
            </a:extLst>
          </p:cNvPr>
          <p:cNvSpPr txBox="1"/>
          <p:nvPr/>
        </p:nvSpPr>
        <p:spPr>
          <a:xfrm>
            <a:off x="331547" y="1126310"/>
            <a:ext cx="3586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 of parcels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516 out of 4,679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Coast to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Greenspace to south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 zones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ABA44-49E2-584F-AA8C-F708B59F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49" y="1237786"/>
            <a:ext cx="4750894" cy="49303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D79B9-8A5F-8440-A0EA-5FCED07AA5C5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Seaside Sub-Testbed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C850E-0953-0D4F-9CDD-1DAAB9D1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979" y="1126310"/>
            <a:ext cx="3646474" cy="5165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80D8E7-D475-744B-B40F-5A0364F35B27}"/>
              </a:ext>
            </a:extLst>
          </p:cNvPr>
          <p:cNvSpPr/>
          <p:nvPr/>
        </p:nvSpPr>
        <p:spPr>
          <a:xfrm>
            <a:off x="3743928" y="3583459"/>
            <a:ext cx="1112277" cy="16706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C7AB52-0287-174D-800C-50C5FFA2A5A4}"/>
              </a:ext>
            </a:extLst>
          </p:cNvPr>
          <p:cNvCxnSpPr>
            <a:cxnSpLocks/>
          </p:cNvCxnSpPr>
          <p:nvPr/>
        </p:nvCxnSpPr>
        <p:spPr>
          <a:xfrm flipV="1">
            <a:off x="4856205" y="1126311"/>
            <a:ext cx="3357774" cy="2457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7323DA-C011-3345-BE1F-D3034ECA0120}"/>
              </a:ext>
            </a:extLst>
          </p:cNvPr>
          <p:cNvCxnSpPr>
            <a:cxnSpLocks/>
          </p:cNvCxnSpPr>
          <p:nvPr/>
        </p:nvCxnSpPr>
        <p:spPr>
          <a:xfrm>
            <a:off x="4856205" y="5254118"/>
            <a:ext cx="3357774" cy="10373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9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6899F86-39D2-A245-92DD-115020FCFFD2}"/>
              </a:ext>
            </a:extLst>
          </p:cNvPr>
          <p:cNvSpPr txBox="1"/>
          <p:nvPr/>
        </p:nvSpPr>
        <p:spPr>
          <a:xfrm>
            <a:off x="2993579" y="377586"/>
            <a:ext cx="4988930" cy="21544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u="sng" dirty="0" err="1"/>
              <a:t>Raskin</a:t>
            </a:r>
            <a:r>
              <a:rPr lang="en-US" sz="1400" u="sng" dirty="0"/>
              <a:t> and Wang (2017) mitigation strategies</a:t>
            </a:r>
          </a:p>
          <a:p>
            <a:r>
              <a:rPr lang="en-US" sz="1200" dirty="0"/>
              <a:t>Relocate critical facilities to high ground</a:t>
            </a:r>
          </a:p>
          <a:p>
            <a:r>
              <a:rPr lang="en-US" sz="1200" dirty="0"/>
              <a:t>Relocate vulnerable populations</a:t>
            </a:r>
          </a:p>
          <a:p>
            <a:r>
              <a:rPr lang="en-US" sz="1200" dirty="0"/>
              <a:t>Improve and create evacuation options: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Create tsunami vertical evacuation refuges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Complete seismic and tsunami upgrades of bridges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Improve evacuation routes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Prioritize tsunami evacuation education</a:t>
            </a:r>
          </a:p>
          <a:p>
            <a:r>
              <a:rPr lang="en-US" sz="1200" dirty="0"/>
              <a:t>Improve emergency operations plan (</a:t>
            </a:r>
            <a:r>
              <a:rPr lang="en-US" sz="1200" i="1" dirty="0"/>
              <a:t>e.g.</a:t>
            </a:r>
            <a:r>
              <a:rPr lang="en-US" sz="1200" dirty="0"/>
              <a:t>, supply caches and assembly areas)</a:t>
            </a:r>
          </a:p>
          <a:p>
            <a:r>
              <a:rPr lang="en-US" sz="1200" dirty="0"/>
              <a:t>Create a post-disaster recovery plan</a:t>
            </a:r>
          </a:p>
          <a:p>
            <a:r>
              <a:rPr lang="en-US" sz="1200" dirty="0"/>
              <a:t>Develop redundant/alternative critical infrastructure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561002C-797A-1242-BE91-0331C4311B49}"/>
              </a:ext>
            </a:extLst>
          </p:cNvPr>
          <p:cNvSpPr txBox="1"/>
          <p:nvPr/>
        </p:nvSpPr>
        <p:spPr>
          <a:xfrm>
            <a:off x="9379895" y="328369"/>
            <a:ext cx="2789803" cy="21544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Metrics of Effectiveness</a:t>
            </a:r>
          </a:p>
          <a:p>
            <a:r>
              <a:rPr lang="en-US" sz="1200" dirty="0"/>
              <a:t>Total economic losses</a:t>
            </a:r>
          </a:p>
          <a:p>
            <a:r>
              <a:rPr lang="en-US" sz="1200" dirty="0"/>
              <a:t>Benefit-cost ratio</a:t>
            </a:r>
          </a:p>
          <a:p>
            <a:r>
              <a:rPr lang="en-US" sz="1200" dirty="0"/>
              <a:t>Loss of life</a:t>
            </a:r>
          </a:p>
          <a:p>
            <a:r>
              <a:rPr lang="en-US" sz="1200" dirty="0"/>
              <a:t>Post-disaster recovery time of community</a:t>
            </a:r>
          </a:p>
          <a:p>
            <a:r>
              <a:rPr lang="en-US" sz="1200" dirty="0"/>
              <a:t># of parcels with electricity</a:t>
            </a:r>
          </a:p>
          <a:p>
            <a:r>
              <a:rPr lang="en-US" sz="1200" dirty="0"/>
              <a:t># of parcels with transportation access</a:t>
            </a:r>
          </a:p>
          <a:p>
            <a:r>
              <a:rPr lang="en-US" sz="1200" dirty="0"/>
              <a:t># of parcels with running water</a:t>
            </a:r>
          </a:p>
          <a:p>
            <a:r>
              <a:rPr lang="en-US" sz="1200" dirty="0"/>
              <a:t># of parcels that meet robustness goals</a:t>
            </a:r>
          </a:p>
          <a:p>
            <a:r>
              <a:rPr lang="en-US" sz="1200" dirty="0"/>
              <a:t># of parcels that meet rapidity goals</a:t>
            </a:r>
          </a:p>
          <a:p>
            <a:r>
              <a:rPr lang="en-US" sz="1200" dirty="0"/>
              <a:t># of parcels that meet resilience goals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8AB844-51EC-8543-8AD1-DDC6569CCF0E}"/>
              </a:ext>
            </a:extLst>
          </p:cNvPr>
          <p:cNvSpPr txBox="1"/>
          <p:nvPr/>
        </p:nvSpPr>
        <p:spPr>
          <a:xfrm>
            <a:off x="9402197" y="2780348"/>
            <a:ext cx="2331792" cy="141577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u="sng" dirty="0"/>
              <a:t>Dimensions of Deaggregation</a:t>
            </a:r>
          </a:p>
          <a:p>
            <a:r>
              <a:rPr lang="en-US" sz="1200" dirty="0"/>
              <a:t>Spatial</a:t>
            </a:r>
          </a:p>
          <a:p>
            <a:r>
              <a:rPr lang="en-US" sz="1200" dirty="0"/>
              <a:t>Hazard type</a:t>
            </a:r>
          </a:p>
          <a:p>
            <a:r>
              <a:rPr lang="en-US" sz="1200" dirty="0"/>
              <a:t>Hazard intensity</a:t>
            </a:r>
          </a:p>
          <a:p>
            <a:r>
              <a:rPr lang="en-US" sz="1200" dirty="0"/>
              <a:t>Infrastructure system</a:t>
            </a:r>
          </a:p>
          <a:p>
            <a:r>
              <a:rPr lang="en-US" sz="1200" dirty="0"/>
              <a:t>Infrastructure component</a:t>
            </a:r>
          </a:p>
          <a:p>
            <a:r>
              <a:rPr lang="en-US" sz="1200" dirty="0"/>
              <a:t>Population (resident vs. tourist)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07084A6-2BEA-A548-B65C-BF7343E0DC8B}"/>
              </a:ext>
            </a:extLst>
          </p:cNvPr>
          <p:cNvSpPr txBox="1"/>
          <p:nvPr/>
        </p:nvSpPr>
        <p:spPr>
          <a:xfrm>
            <a:off x="393495" y="4452297"/>
            <a:ext cx="4798814" cy="17851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Urban Planning Tools/Avenues of Implementation</a:t>
            </a:r>
          </a:p>
          <a:p>
            <a:r>
              <a:rPr lang="en-US" sz="1200" dirty="0"/>
              <a:t>Retrofit public infrastructure</a:t>
            </a:r>
          </a:p>
          <a:p>
            <a:r>
              <a:rPr lang="en-US" sz="1200" dirty="0"/>
              <a:t>Relocate public infrastructure</a:t>
            </a:r>
          </a:p>
          <a:p>
            <a:r>
              <a:rPr lang="en-US" sz="1200" dirty="0"/>
              <a:t>City zoning regulations (</a:t>
            </a:r>
            <a:r>
              <a:rPr lang="en-US" sz="1200" i="1" dirty="0"/>
              <a:t>e.g.</a:t>
            </a:r>
            <a:r>
              <a:rPr lang="en-US" sz="1200" dirty="0"/>
              <a:t>, commercial </a:t>
            </a:r>
            <a:r>
              <a:rPr lang="en-US" sz="1200" i="1" dirty="0"/>
              <a:t>vs.</a:t>
            </a:r>
            <a:r>
              <a:rPr lang="en-US" sz="1200" dirty="0"/>
              <a:t> residential-commercial areas)</a:t>
            </a:r>
          </a:p>
          <a:p>
            <a:r>
              <a:rPr lang="en-US" sz="1200" dirty="0"/>
              <a:t>Land use planning (</a:t>
            </a:r>
            <a:r>
              <a:rPr lang="en-US" sz="1200" i="1" dirty="0"/>
              <a:t>e.g.</a:t>
            </a:r>
            <a:r>
              <a:rPr lang="en-US" sz="1200" dirty="0"/>
              <a:t>, location of greenspaces)</a:t>
            </a:r>
          </a:p>
          <a:p>
            <a:r>
              <a:rPr lang="en-US" sz="1200" dirty="0"/>
              <a:t>Establish building codes</a:t>
            </a:r>
          </a:p>
          <a:p>
            <a:r>
              <a:rPr lang="en-US" sz="1200" dirty="0"/>
              <a:t>Incentivize individual behavior (</a:t>
            </a:r>
            <a:r>
              <a:rPr lang="en-US" sz="1200" i="1" dirty="0"/>
              <a:t>e.g.</a:t>
            </a:r>
            <a:r>
              <a:rPr lang="en-US" sz="1200" dirty="0"/>
              <a:t>, via taxes)</a:t>
            </a:r>
          </a:p>
          <a:p>
            <a:r>
              <a:rPr lang="en-US" sz="1200" dirty="0"/>
              <a:t>Public education initiatives</a:t>
            </a:r>
          </a:p>
          <a:p>
            <a:r>
              <a:rPr lang="en-US" sz="1200" dirty="0"/>
              <a:t>Property buyouts/Land acquisition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0DEB6E-FAFC-F848-A59A-21A53FDB6050}"/>
              </a:ext>
            </a:extLst>
          </p:cNvPr>
          <p:cNvSpPr txBox="1"/>
          <p:nvPr/>
        </p:nvSpPr>
        <p:spPr>
          <a:xfrm>
            <a:off x="420105" y="359953"/>
            <a:ext cx="2169953" cy="2523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Current Mitigation Toolbox</a:t>
            </a:r>
          </a:p>
          <a:p>
            <a:r>
              <a:rPr lang="en-US" sz="1200" dirty="0"/>
              <a:t>Retrofit buildings</a:t>
            </a:r>
          </a:p>
          <a:p>
            <a:r>
              <a:rPr lang="en-US" sz="1200" dirty="0"/>
              <a:t>Retrofit bridges</a:t>
            </a:r>
          </a:p>
          <a:p>
            <a:r>
              <a:rPr lang="en-US" sz="1200" dirty="0"/>
              <a:t>Retrofit electric poles</a:t>
            </a:r>
          </a:p>
          <a:p>
            <a:r>
              <a:rPr lang="en-US" sz="1200" dirty="0"/>
              <a:t>Retrofit electric substations</a:t>
            </a:r>
          </a:p>
          <a:p>
            <a:r>
              <a:rPr lang="en-US" sz="1200" dirty="0"/>
              <a:t>Retrofit water pipes</a:t>
            </a:r>
          </a:p>
          <a:p>
            <a:r>
              <a:rPr lang="en-US" sz="1200" dirty="0"/>
              <a:t>Retrofit water treatment plants</a:t>
            </a:r>
          </a:p>
          <a:p>
            <a:r>
              <a:rPr lang="en-US" sz="1200" dirty="0"/>
              <a:t>Retrofit water pumping station</a:t>
            </a:r>
          </a:p>
          <a:p>
            <a:r>
              <a:rPr lang="en-US" sz="1200" dirty="0"/>
              <a:t>Relocate buildings</a:t>
            </a:r>
          </a:p>
          <a:p>
            <a:r>
              <a:rPr lang="en-US" sz="1200" dirty="0"/>
              <a:t>Relocate electric substation</a:t>
            </a:r>
          </a:p>
          <a:p>
            <a:r>
              <a:rPr lang="en-US" sz="1200" dirty="0"/>
              <a:t>Relocate water treatment plant</a:t>
            </a:r>
          </a:p>
          <a:p>
            <a:r>
              <a:rPr lang="en-US" sz="1200" dirty="0"/>
              <a:t>Relocate water pumping station</a:t>
            </a:r>
          </a:p>
          <a:p>
            <a:r>
              <a:rPr lang="en-US" sz="1200" dirty="0"/>
              <a:t>Decrease repair times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F757E28-1AD3-5040-9FF9-516321EA92E3}"/>
              </a:ext>
            </a:extLst>
          </p:cNvPr>
          <p:cNvCxnSpPr>
            <a:cxnSpLocks/>
            <a:stCxn id="128" idx="1"/>
            <a:endCxn id="131" idx="1"/>
          </p:cNvCxnSpPr>
          <p:nvPr/>
        </p:nvCxnSpPr>
        <p:spPr>
          <a:xfrm rot="10800000" flipV="1">
            <a:off x="393495" y="1621837"/>
            <a:ext cx="26610" cy="3723012"/>
          </a:xfrm>
          <a:prstGeom prst="curvedConnector3">
            <a:avLst>
              <a:gd name="adj1" fmla="val 9590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E0FF5F-C915-1E46-BB49-6381D1884956}"/>
              </a:ext>
            </a:extLst>
          </p:cNvPr>
          <p:cNvSpPr txBox="1"/>
          <p:nvPr/>
        </p:nvSpPr>
        <p:spPr>
          <a:xfrm>
            <a:off x="283396" y="3203619"/>
            <a:ext cx="46133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What’s actually feasible or could be implemented in practice?</a:t>
            </a:r>
          </a:p>
          <a:p>
            <a:r>
              <a:rPr lang="en-US" sz="1050" dirty="0"/>
              <a:t>Don’t want to omnipotently explore </a:t>
            </a:r>
            <a:r>
              <a:rPr lang="en-US" sz="1050" i="1" dirty="0"/>
              <a:t>what-ifs</a:t>
            </a:r>
            <a:r>
              <a:rPr lang="en-US" sz="105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/>
              <a:t>e.g.</a:t>
            </a:r>
            <a:r>
              <a:rPr lang="en-US" sz="1050" dirty="0"/>
              <a:t>, what if we relocate </a:t>
            </a:r>
            <a:r>
              <a:rPr lang="en-US" sz="1050" i="1" dirty="0"/>
              <a:t>these</a:t>
            </a:r>
            <a:r>
              <a:rPr lang="en-US" sz="1050" dirty="0"/>
              <a:t> 30 structures vs. </a:t>
            </a:r>
            <a:r>
              <a:rPr lang="en-US" sz="1050" i="1" dirty="0"/>
              <a:t>those</a:t>
            </a:r>
            <a:r>
              <a:rPr lang="en-US" sz="1050" dirty="0"/>
              <a:t> 30 structures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4A655F-065B-0844-8174-135638BFE638}"/>
              </a:ext>
            </a:extLst>
          </p:cNvPr>
          <p:cNvSpPr txBox="1"/>
          <p:nvPr/>
        </p:nvSpPr>
        <p:spPr>
          <a:xfrm>
            <a:off x="6461072" y="4588024"/>
            <a:ext cx="5633486" cy="20390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u="sng" dirty="0"/>
              <a:t>What’s challenging about coastal communities?</a:t>
            </a:r>
            <a:endParaRPr lang="en-US" sz="1400" dirty="0"/>
          </a:p>
          <a:p>
            <a:r>
              <a:rPr lang="en-US" sz="1200" dirty="0"/>
              <a:t>Tourist-driven economies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Proximity to hazard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Large population fluctuations (winter -&gt; summer, week -&gt; weekend)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“Balancing tsunami-risk with need to be in tsunami inundation zone” (</a:t>
            </a:r>
            <a:r>
              <a:rPr lang="en-US" sz="1050" dirty="0" err="1"/>
              <a:t>Raskin</a:t>
            </a:r>
            <a:r>
              <a:rPr lang="en-US" sz="1050" dirty="0"/>
              <a:t> and Wang, 2017)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Balancing resources invested in tourist safety vs resident well-being</a:t>
            </a:r>
            <a:endParaRPr lang="en-US" sz="1200" dirty="0"/>
          </a:p>
          <a:p>
            <a:r>
              <a:rPr lang="en-US" sz="1200" dirty="0"/>
              <a:t>Multiple hazards</a:t>
            </a:r>
          </a:p>
          <a:p>
            <a:r>
              <a:rPr lang="en-US" sz="1200" dirty="0"/>
              <a:t>Scale of hazards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Hurricanes, tsunamis larger than other hazards (e.g., tornados)</a:t>
            </a:r>
          </a:p>
          <a:p>
            <a:r>
              <a:rPr lang="en-US" sz="1200" dirty="0"/>
              <a:t>For NW - Occurrence of CSZ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Low probability of occurrence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0CDBC6B-A3FF-DC41-B2C6-4B2D78FCD646}"/>
              </a:ext>
            </a:extLst>
          </p:cNvPr>
          <p:cNvCxnSpPr>
            <a:cxnSpLocks/>
          </p:cNvCxnSpPr>
          <p:nvPr/>
        </p:nvCxnSpPr>
        <p:spPr>
          <a:xfrm rot="5400000">
            <a:off x="4651106" y="1933098"/>
            <a:ext cx="6152045" cy="2942587"/>
          </a:xfrm>
          <a:prstGeom prst="bentConnector3">
            <a:avLst>
              <a:gd name="adj1" fmla="val 6540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09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F341A4F-1AE8-1F4D-8628-931C79AA5FB9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Research Question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AC0E1-18B8-054A-86E4-5F3695FA25EB}"/>
              </a:ext>
            </a:extLst>
          </p:cNvPr>
          <p:cNvSpPr txBox="1"/>
          <p:nvPr/>
        </p:nvSpPr>
        <p:spPr>
          <a:xfrm>
            <a:off x="40265" y="1074434"/>
            <a:ext cx="4108259" cy="439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General: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What is the impact of different urban planning measures on community resilience against natural hazards?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How does temporal component of implementing policy impact resilience?</a:t>
            </a:r>
          </a:p>
          <a:p>
            <a:endParaRPr lang="en-US" sz="1200" dirty="0"/>
          </a:p>
          <a:p>
            <a:r>
              <a:rPr lang="en-US" sz="1200" u="sng" dirty="0"/>
              <a:t>More specific: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What’s more effective for increasing community resilience: land use planning, zoning, or building regulations?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Top-down vs. bottom-up for resilience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has more impact on ___ (metric): ___ or ___ (planning tools)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How to bring in unique/challenging parts of Seaside?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Tourist vs. resident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Deaggregate by tourist and residential populations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Policy geared toward one population </a:t>
            </a:r>
            <a:r>
              <a:rPr lang="en-US" sz="1050" i="1" dirty="0"/>
              <a:t>vs.</a:t>
            </a:r>
            <a:r>
              <a:rPr lang="en-US" sz="1050" dirty="0"/>
              <a:t> the other?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Multiple hazards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How to prioritize resources (benefit-cost ratios?)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Occurrence of CSZ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Time-sensitive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Simulations with CSZ occurring at year 0, 25, 40, </a:t>
            </a:r>
            <a:r>
              <a:rPr lang="en-US" sz="1050" i="1" dirty="0"/>
              <a:t>etc.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75843-B6A2-074A-96FE-1B161D8CFF8B}"/>
              </a:ext>
            </a:extLst>
          </p:cNvPr>
          <p:cNvSpPr txBox="1"/>
          <p:nvPr/>
        </p:nvSpPr>
        <p:spPr>
          <a:xfrm>
            <a:off x="2598234" y="2921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A37C5D1-6DC8-9742-8B23-5A475B3F6AD9}"/>
              </a:ext>
            </a:extLst>
          </p:cNvPr>
          <p:cNvGrpSpPr/>
          <p:nvPr/>
        </p:nvGrpSpPr>
        <p:grpSpPr>
          <a:xfrm>
            <a:off x="4148524" y="1330772"/>
            <a:ext cx="7933988" cy="3735694"/>
            <a:chOff x="4071066" y="1924591"/>
            <a:chExt cx="7933988" cy="373569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4554AF-64FF-C14C-B9C7-F181E339F27D}"/>
                </a:ext>
              </a:extLst>
            </p:cNvPr>
            <p:cNvSpPr txBox="1"/>
            <p:nvPr/>
          </p:nvSpPr>
          <p:spPr>
            <a:xfrm>
              <a:off x="4071066" y="2112382"/>
              <a:ext cx="4843762" cy="178510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Urban Planning Tools/Avenues of Implementation</a:t>
              </a:r>
            </a:p>
            <a:p>
              <a:r>
                <a:rPr lang="en-US" sz="1200" dirty="0"/>
                <a:t>Retrofit public infrastructure</a:t>
              </a:r>
            </a:p>
            <a:p>
              <a:r>
                <a:rPr lang="en-US" sz="1200" dirty="0"/>
                <a:t>Relocate public infrastructure</a:t>
              </a:r>
            </a:p>
            <a:p>
              <a:r>
                <a:rPr lang="en-US" sz="1200" dirty="0"/>
                <a:t>City zoning regulations (</a:t>
              </a:r>
              <a:r>
                <a:rPr lang="en-US" sz="1200" i="1" dirty="0"/>
                <a:t>e.g.</a:t>
              </a:r>
              <a:r>
                <a:rPr lang="en-US" sz="1200" dirty="0"/>
                <a:t>, residential-commercial </a:t>
              </a:r>
              <a:r>
                <a:rPr lang="en-US" sz="1200" i="1" dirty="0"/>
                <a:t>vs.</a:t>
              </a:r>
              <a:r>
                <a:rPr lang="en-US" sz="1200" dirty="0"/>
                <a:t> resort-commercial)</a:t>
              </a:r>
            </a:p>
            <a:p>
              <a:r>
                <a:rPr lang="en-US" sz="1200" dirty="0"/>
                <a:t>Land use planning (</a:t>
              </a:r>
              <a:r>
                <a:rPr lang="en-US" sz="1200" i="1" dirty="0"/>
                <a:t>e.g.</a:t>
              </a:r>
              <a:r>
                <a:rPr lang="en-US" sz="1200" dirty="0"/>
                <a:t>, location of greenspaces)</a:t>
              </a:r>
            </a:p>
            <a:p>
              <a:r>
                <a:rPr lang="en-US" sz="1200" dirty="0"/>
                <a:t>Establish building codes</a:t>
              </a:r>
            </a:p>
            <a:p>
              <a:r>
                <a:rPr lang="en-US" sz="1200" dirty="0"/>
                <a:t>Incentivize individual behavior (</a:t>
              </a:r>
              <a:r>
                <a:rPr lang="en-US" sz="1200" i="1" dirty="0"/>
                <a:t>e.g.</a:t>
              </a:r>
              <a:r>
                <a:rPr lang="en-US" sz="1200" dirty="0"/>
                <a:t>, tax breaks)</a:t>
              </a:r>
            </a:p>
            <a:p>
              <a:r>
                <a:rPr lang="en-US" sz="1200" dirty="0"/>
                <a:t>Public education initiatives</a:t>
              </a:r>
            </a:p>
            <a:p>
              <a:r>
                <a:rPr lang="en-US" sz="1200" dirty="0"/>
                <a:t>Property buyouts/Land Acquisition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C30B91-A2B2-1A46-823D-89C0031841BA}"/>
                </a:ext>
              </a:extLst>
            </p:cNvPr>
            <p:cNvSpPr txBox="1"/>
            <p:nvPr/>
          </p:nvSpPr>
          <p:spPr>
            <a:xfrm>
              <a:off x="9215251" y="1924591"/>
              <a:ext cx="2789803" cy="215443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Metrics of Effectiveness</a:t>
              </a:r>
            </a:p>
            <a:p>
              <a:r>
                <a:rPr lang="en-US" sz="1200" dirty="0"/>
                <a:t>Total economic losses</a:t>
              </a:r>
            </a:p>
            <a:p>
              <a:r>
                <a:rPr lang="en-US" sz="1200" dirty="0"/>
                <a:t>Benefit-cost ratio</a:t>
              </a:r>
            </a:p>
            <a:p>
              <a:r>
                <a:rPr lang="en-US" sz="1200" dirty="0"/>
                <a:t>Loss of life</a:t>
              </a:r>
            </a:p>
            <a:p>
              <a:r>
                <a:rPr lang="en-US" sz="1200" dirty="0"/>
                <a:t>Post-disaster recovery time of community</a:t>
              </a:r>
            </a:p>
            <a:p>
              <a:r>
                <a:rPr lang="en-US" sz="1200" dirty="0"/>
                <a:t># of parcels with electricity</a:t>
              </a:r>
            </a:p>
            <a:p>
              <a:r>
                <a:rPr lang="en-US" sz="1200" dirty="0"/>
                <a:t># of parcels with transportation access</a:t>
              </a:r>
            </a:p>
            <a:p>
              <a:r>
                <a:rPr lang="en-US" sz="1200" dirty="0"/>
                <a:t># of parcels with running water</a:t>
              </a:r>
            </a:p>
            <a:p>
              <a:r>
                <a:rPr lang="en-US" sz="1200" dirty="0"/>
                <a:t># of parcels that meet robustness goals</a:t>
              </a:r>
            </a:p>
            <a:p>
              <a:r>
                <a:rPr lang="en-US" sz="1200" dirty="0"/>
                <a:t># of parcels that meet rapidity goals</a:t>
              </a:r>
            </a:p>
            <a:p>
              <a:r>
                <a:rPr lang="en-US" sz="1200" dirty="0"/>
                <a:t># of parcels that meet resilience goals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398CB0-12B9-3341-8F97-A272F3CFCFC3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 flipV="1">
              <a:off x="8914828" y="3001809"/>
              <a:ext cx="300423" cy="31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39FA35-F988-0D4E-987A-9D27F98726B9}"/>
                </a:ext>
              </a:extLst>
            </p:cNvPr>
            <p:cNvSpPr txBox="1"/>
            <p:nvPr/>
          </p:nvSpPr>
          <p:spPr>
            <a:xfrm>
              <a:off x="6737900" y="4613845"/>
              <a:ext cx="4009313" cy="10464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u="sng" dirty="0"/>
                <a:t>What’s challenging about coastal communities?</a:t>
              </a:r>
              <a:endParaRPr lang="en-US" sz="1400" dirty="0"/>
            </a:p>
            <a:p>
              <a:r>
                <a:rPr lang="en-US" sz="1200" dirty="0"/>
                <a:t>Tourist-driven economies</a:t>
              </a:r>
            </a:p>
            <a:p>
              <a:r>
                <a:rPr lang="en-US" sz="1200" dirty="0"/>
                <a:t>Multiple hazards</a:t>
              </a:r>
            </a:p>
            <a:p>
              <a:r>
                <a:rPr lang="en-US" sz="1200" dirty="0"/>
                <a:t>Scale of hazard s</a:t>
              </a:r>
            </a:p>
            <a:p>
              <a:r>
                <a:rPr lang="en-US" sz="1200" dirty="0"/>
                <a:t>Occurrence of CSZ (For NW)</a:t>
              </a:r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39144B5-1C4A-2841-9DF5-3BC26100FF2A}"/>
                </a:ext>
              </a:extLst>
            </p:cNvPr>
            <p:cNvCxnSpPr>
              <a:stCxn id="54" idx="0"/>
              <a:endCxn id="46" idx="2"/>
            </p:cNvCxnSpPr>
            <p:nvPr/>
          </p:nvCxnSpPr>
          <p:spPr>
            <a:xfrm rot="16200000" flipV="1">
              <a:off x="7259573" y="3130861"/>
              <a:ext cx="716359" cy="2249610"/>
            </a:xfrm>
            <a:prstGeom prst="bentConnector3">
              <a:avLst>
                <a:gd name="adj1" fmla="val 36680"/>
              </a:avLst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868E6D80-30E8-234B-A727-8E23C65B6E1C}"/>
                </a:ext>
              </a:extLst>
            </p:cNvPr>
            <p:cNvCxnSpPr>
              <a:cxnSpLocks/>
              <a:stCxn id="54" idx="0"/>
              <a:endCxn id="48" idx="2"/>
            </p:cNvCxnSpPr>
            <p:nvPr/>
          </p:nvCxnSpPr>
          <p:spPr>
            <a:xfrm rot="5400000" flipH="1" flipV="1">
              <a:off x="9408946" y="3412638"/>
              <a:ext cx="534818" cy="18675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50A846-F386-604D-8287-40D447F172B3}"/>
              </a:ext>
            </a:extLst>
          </p:cNvPr>
          <p:cNvGrpSpPr/>
          <p:nvPr/>
        </p:nvGrpSpPr>
        <p:grpSpPr>
          <a:xfrm>
            <a:off x="4477208" y="5339437"/>
            <a:ext cx="7243857" cy="1202629"/>
            <a:chOff x="4569420" y="5319383"/>
            <a:chExt cx="7243857" cy="120262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962123-BB39-514D-914D-C05E3E996E0F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8D37CE-06D0-9E4E-90BE-41C6FF90810C}"/>
                </a:ext>
              </a:extLst>
            </p:cNvPr>
            <p:cNvSpPr txBox="1"/>
            <p:nvPr/>
          </p:nvSpPr>
          <p:spPr>
            <a:xfrm>
              <a:off x="4569420" y="6103592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36B7BA-743A-DD4B-B73F-6929D172A896}"/>
                </a:ext>
              </a:extLst>
            </p:cNvPr>
            <p:cNvSpPr txBox="1"/>
            <p:nvPr/>
          </p:nvSpPr>
          <p:spPr>
            <a:xfrm>
              <a:off x="10784787" y="6121902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3B4921-9A0C-7C45-BE29-5CB1AF56BE27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0D3DA-E5D3-5646-A5E3-4D29D72D1A3F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0B5B48-4C5A-9641-821A-B39E90ED8AED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FFC723-BA44-6A42-BD31-D3799A10B7E1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926AFC-F5B3-3F47-969D-B8C3BB95D438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E763C0-FA29-4D47-913A-774F0049F7DF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159B28F-47DD-7747-BB18-4D6773AD58BF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D9BB77-B9E8-F947-8AFD-3338F9347705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7427C7-06D6-AB4D-97F9-3A368B997ADB}"/>
                </a:ext>
              </a:extLst>
            </p:cNvPr>
            <p:cNvSpPr txBox="1"/>
            <p:nvPr/>
          </p:nvSpPr>
          <p:spPr>
            <a:xfrm>
              <a:off x="7459581" y="6077187"/>
              <a:ext cx="18308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AHJ</a:t>
              </a:r>
            </a:p>
            <a:p>
              <a:pPr algn="ctr"/>
              <a:r>
                <a:rPr lang="en-US" sz="1000" b="1" dirty="0"/>
                <a:t>(Authority Having Jurisdiction)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7A568F-06C0-924B-988F-5A455D959C8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33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AB842D9-EB7F-A44F-B00A-8FF8EA90E5B4}"/>
              </a:ext>
            </a:extLst>
          </p:cNvPr>
          <p:cNvSpPr txBox="1"/>
          <p:nvPr/>
        </p:nvSpPr>
        <p:spPr>
          <a:xfrm>
            <a:off x="34117" y="1039244"/>
            <a:ext cx="416445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Developing model with two parts: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Urban land use evolution model used to evaluate how different policy choices can lead to community changes over decades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IN-CORE is used to evaluate the damage &amp; loss and risk avoidance after a given amount of time 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400" dirty="0"/>
              <a:t>Considering mitigation options on scale from household decisions to state &amp; federal decisions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6CAB0-CF8D-BA44-84FF-66E65B1F468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3A343D5-E82B-184D-AB7B-B3EA4B5A2987}"/>
              </a:ext>
            </a:extLst>
          </p:cNvPr>
          <p:cNvGrpSpPr/>
          <p:nvPr/>
        </p:nvGrpSpPr>
        <p:grpSpPr>
          <a:xfrm>
            <a:off x="5085073" y="509173"/>
            <a:ext cx="6604977" cy="1393903"/>
            <a:chOff x="4834701" y="323385"/>
            <a:chExt cx="6604977" cy="139390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E7F98D9-151F-154E-B6FB-464A7ED7F462}"/>
                </a:ext>
              </a:extLst>
            </p:cNvPr>
            <p:cNvSpPr/>
            <p:nvPr/>
          </p:nvSpPr>
          <p:spPr>
            <a:xfrm>
              <a:off x="4834701" y="323385"/>
              <a:ext cx="6604977" cy="139390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A6D952A-5CA4-A248-91FE-29FA51BC4688}"/>
                </a:ext>
              </a:extLst>
            </p:cNvPr>
            <p:cNvCxnSpPr>
              <a:cxnSpLocks/>
            </p:cNvCxnSpPr>
            <p:nvPr/>
          </p:nvCxnSpPr>
          <p:spPr>
            <a:xfrm>
              <a:off x="4931498" y="1146120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35E3A2-6F5F-E243-8235-CCBB5766DF77}"/>
                </a:ext>
              </a:extLst>
            </p:cNvPr>
            <p:cNvSpPr txBox="1"/>
            <p:nvPr/>
          </p:nvSpPr>
          <p:spPr>
            <a:xfrm>
              <a:off x="4834701" y="1207984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E34AF40-E163-8344-91F7-DB04362EEB9D}"/>
                </a:ext>
              </a:extLst>
            </p:cNvPr>
            <p:cNvSpPr txBox="1"/>
            <p:nvPr/>
          </p:nvSpPr>
          <p:spPr>
            <a:xfrm>
              <a:off x="10314632" y="1189432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B6370D4-1606-F044-9B1E-3496C68D1481}"/>
                </a:ext>
              </a:extLst>
            </p:cNvPr>
            <p:cNvSpPr txBox="1"/>
            <p:nvPr/>
          </p:nvSpPr>
          <p:spPr>
            <a:xfrm>
              <a:off x="9452618" y="461938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85220E-E0D5-CF45-9764-961208C01715}"/>
                </a:ext>
              </a:extLst>
            </p:cNvPr>
            <p:cNvSpPr txBox="1"/>
            <p:nvPr/>
          </p:nvSpPr>
          <p:spPr>
            <a:xfrm>
              <a:off x="9463661" y="795032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6D7187F-2A66-0F48-9120-F5377BA0DE15}"/>
                </a:ext>
              </a:extLst>
            </p:cNvPr>
            <p:cNvSpPr txBox="1"/>
            <p:nvPr/>
          </p:nvSpPr>
          <p:spPr>
            <a:xfrm>
              <a:off x="8376499" y="805647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53EF537-3D26-904B-9ECE-E826486C1810}"/>
                </a:ext>
              </a:extLst>
            </p:cNvPr>
            <p:cNvSpPr txBox="1"/>
            <p:nvPr/>
          </p:nvSpPr>
          <p:spPr>
            <a:xfrm>
              <a:off x="7505340" y="816687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1735BD-E642-DE40-9919-CB9CF28BDADF}"/>
                </a:ext>
              </a:extLst>
            </p:cNvPr>
            <p:cNvSpPr txBox="1"/>
            <p:nvPr/>
          </p:nvSpPr>
          <p:spPr>
            <a:xfrm>
              <a:off x="6723731" y="810590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F5C03EA-AE21-FE42-B22E-772E974AAF11}"/>
                </a:ext>
              </a:extLst>
            </p:cNvPr>
            <p:cNvSpPr txBox="1"/>
            <p:nvPr/>
          </p:nvSpPr>
          <p:spPr>
            <a:xfrm>
              <a:off x="5693921" y="487255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FE42984-A71C-3543-B840-F736D71EF868}"/>
                </a:ext>
              </a:extLst>
            </p:cNvPr>
            <p:cNvSpPr txBox="1"/>
            <p:nvPr/>
          </p:nvSpPr>
          <p:spPr>
            <a:xfrm>
              <a:off x="5723414" y="810590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52DFD0A-EBEE-4C4E-8941-BF428B3D64FC}"/>
                </a:ext>
              </a:extLst>
            </p:cNvPr>
            <p:cNvSpPr txBox="1"/>
            <p:nvPr/>
          </p:nvSpPr>
          <p:spPr>
            <a:xfrm>
              <a:off x="4931499" y="850787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C1A486-CE85-0D4F-83D1-87B2115C554F}"/>
                </a:ext>
              </a:extLst>
            </p:cNvPr>
            <p:cNvSpPr txBox="1"/>
            <p:nvPr/>
          </p:nvSpPr>
          <p:spPr>
            <a:xfrm>
              <a:off x="10439002" y="697926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0BCD273-3637-774F-949C-6399811F3F7A}"/>
                </a:ext>
              </a:extLst>
            </p:cNvPr>
            <p:cNvSpPr txBox="1"/>
            <p:nvPr/>
          </p:nvSpPr>
          <p:spPr>
            <a:xfrm>
              <a:off x="7105656" y="1226764"/>
              <a:ext cx="2138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Authority Having Jurisdiction</a:t>
              </a:r>
            </a:p>
            <a:p>
              <a:pPr algn="ctr"/>
              <a:r>
                <a:rPr lang="en-US" sz="1000" b="1" dirty="0"/>
                <a:t>(AHJ)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916DE9-7870-A546-9F13-B6A15156F8E0}"/>
              </a:ext>
            </a:extLst>
          </p:cNvPr>
          <p:cNvCxnSpPr>
            <a:cxnSpLocks/>
          </p:cNvCxnSpPr>
          <p:nvPr/>
        </p:nvCxnSpPr>
        <p:spPr>
          <a:xfrm flipV="1">
            <a:off x="1928006" y="5916805"/>
            <a:ext cx="81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7A86C6B-0099-6C43-B58C-5B24E45D455A}"/>
              </a:ext>
            </a:extLst>
          </p:cNvPr>
          <p:cNvCxnSpPr>
            <a:cxnSpLocks/>
          </p:cNvCxnSpPr>
          <p:nvPr/>
        </p:nvCxnSpPr>
        <p:spPr>
          <a:xfrm flipV="1">
            <a:off x="1928006" y="4017909"/>
            <a:ext cx="0" cy="1898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>
            <a:extLst>
              <a:ext uri="{FF2B5EF4-FFF2-40B4-BE49-F238E27FC236}">
                <a16:creationId xmlns:a16="http://schemas.microsoft.com/office/drawing/2014/main" id="{925594E9-AA12-C345-AD68-3AAA59058898}"/>
              </a:ext>
            </a:extLst>
          </p:cNvPr>
          <p:cNvSpPr/>
          <p:nvPr/>
        </p:nvSpPr>
        <p:spPr>
          <a:xfrm>
            <a:off x="1937239" y="4680237"/>
            <a:ext cx="4602782" cy="940499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3F8F64B-066D-7048-9F0E-CDE35B998A04}"/>
              </a:ext>
            </a:extLst>
          </p:cNvPr>
          <p:cNvSpPr/>
          <p:nvPr/>
        </p:nvSpPr>
        <p:spPr>
          <a:xfrm rot="21079328">
            <a:off x="1843651" y="4286929"/>
            <a:ext cx="4786903" cy="978286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B750B0-EE92-8647-920B-FD65781F3620}"/>
              </a:ext>
            </a:extLst>
          </p:cNvPr>
          <p:cNvSpPr txBox="1"/>
          <p:nvPr/>
        </p:nvSpPr>
        <p:spPr>
          <a:xfrm>
            <a:off x="2535081" y="4193193"/>
            <a:ext cx="13780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Urban land use evolution model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39FB590-1446-694E-A13B-1B59AC3B923F}"/>
              </a:ext>
            </a:extLst>
          </p:cNvPr>
          <p:cNvSpPr txBox="1"/>
          <p:nvPr/>
        </p:nvSpPr>
        <p:spPr>
          <a:xfrm>
            <a:off x="9392952" y="4215551"/>
            <a:ext cx="118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quo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E39A4FF-B8DE-974C-9CEE-94C798E7BE42}"/>
              </a:ext>
            </a:extLst>
          </p:cNvPr>
          <p:cNvSpPr txBox="1"/>
          <p:nvPr/>
        </p:nvSpPr>
        <p:spPr>
          <a:xfrm>
            <a:off x="8840894" y="2977537"/>
            <a:ext cx="91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</a:t>
            </a:r>
            <a:r>
              <a:rPr lang="en-US" i="1" dirty="0"/>
              <a:t>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FD7EA2-D6A9-354B-B935-0FC07011A846}"/>
              </a:ext>
            </a:extLst>
          </p:cNvPr>
          <p:cNvSpPr txBox="1"/>
          <p:nvPr/>
        </p:nvSpPr>
        <p:spPr>
          <a:xfrm>
            <a:off x="5501455" y="6350585"/>
            <a:ext cx="120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(years)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710811-F996-894A-9641-DF393C9FFB84}"/>
              </a:ext>
            </a:extLst>
          </p:cNvPr>
          <p:cNvSpPr txBox="1"/>
          <p:nvPr/>
        </p:nvSpPr>
        <p:spPr>
          <a:xfrm>
            <a:off x="1654999" y="6182842"/>
            <a:ext cx="113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Present Day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9CF974-CFDC-C544-9CB1-37F6128D8C43}"/>
              </a:ext>
            </a:extLst>
          </p:cNvPr>
          <p:cNvSpPr txBox="1"/>
          <p:nvPr/>
        </p:nvSpPr>
        <p:spPr>
          <a:xfrm>
            <a:off x="1813677" y="5869851"/>
            <a:ext cx="780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		10		20		30		40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FDA3CF2-AEB4-1543-BA8E-7172A82DC4BB}"/>
              </a:ext>
            </a:extLst>
          </p:cNvPr>
          <p:cNvSpPr txBox="1"/>
          <p:nvPr/>
        </p:nvSpPr>
        <p:spPr>
          <a:xfrm rot="16200000">
            <a:off x="775423" y="4853161"/>
            <a:ext cx="1772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 of interest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F62372B-786F-384E-B9FE-CFA822038941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6536028" y="3925614"/>
            <a:ext cx="9997" cy="48117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reeform 98">
            <a:extLst>
              <a:ext uri="{FF2B5EF4-FFF2-40B4-BE49-F238E27FC236}">
                <a16:creationId xmlns:a16="http://schemas.microsoft.com/office/drawing/2014/main" id="{0BC19975-AAB8-D74F-9E47-189A95173B6D}"/>
              </a:ext>
            </a:extLst>
          </p:cNvPr>
          <p:cNvSpPr/>
          <p:nvPr/>
        </p:nvSpPr>
        <p:spPr>
          <a:xfrm>
            <a:off x="6546025" y="3697343"/>
            <a:ext cx="861848" cy="709449"/>
          </a:xfrm>
          <a:custGeom>
            <a:avLst/>
            <a:gdLst>
              <a:gd name="connsiteX0" fmla="*/ 0 w 861848"/>
              <a:gd name="connsiteY0" fmla="*/ 709449 h 709449"/>
              <a:gd name="connsiteX1" fmla="*/ 131379 w 861848"/>
              <a:gd name="connsiteY1" fmla="*/ 504497 h 709449"/>
              <a:gd name="connsiteX2" fmla="*/ 257503 w 861848"/>
              <a:gd name="connsiteY2" fmla="*/ 373118 h 709449"/>
              <a:gd name="connsiteX3" fmla="*/ 388883 w 861848"/>
              <a:gd name="connsiteY3" fmla="*/ 252249 h 709449"/>
              <a:gd name="connsiteX4" fmla="*/ 646386 w 861848"/>
              <a:gd name="connsiteY4" fmla="*/ 115614 h 709449"/>
              <a:gd name="connsiteX5" fmla="*/ 861848 w 861848"/>
              <a:gd name="connsiteY5" fmla="*/ 0 h 70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848" h="709449">
                <a:moveTo>
                  <a:pt x="0" y="709449"/>
                </a:moveTo>
                <a:cubicBezTo>
                  <a:pt x="44231" y="635000"/>
                  <a:pt x="88462" y="560552"/>
                  <a:pt x="131379" y="504497"/>
                </a:cubicBezTo>
                <a:cubicBezTo>
                  <a:pt x="174296" y="448442"/>
                  <a:pt x="214586" y="415159"/>
                  <a:pt x="257503" y="373118"/>
                </a:cubicBezTo>
                <a:cubicBezTo>
                  <a:pt x="300420" y="331077"/>
                  <a:pt x="324069" y="295166"/>
                  <a:pt x="388883" y="252249"/>
                </a:cubicBezTo>
                <a:cubicBezTo>
                  <a:pt x="453697" y="209332"/>
                  <a:pt x="646386" y="115614"/>
                  <a:pt x="646386" y="115614"/>
                </a:cubicBezTo>
                <a:lnTo>
                  <a:pt x="861848" y="0"/>
                </a:ln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680A76C-6D71-D748-A0FC-C537E426C97A}"/>
              </a:ext>
            </a:extLst>
          </p:cNvPr>
          <p:cNvCxnSpPr>
            <a:cxnSpLocks/>
          </p:cNvCxnSpPr>
          <p:nvPr/>
        </p:nvCxnSpPr>
        <p:spPr>
          <a:xfrm>
            <a:off x="6540021" y="4673404"/>
            <a:ext cx="6004" cy="88427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 100">
            <a:extLst>
              <a:ext uri="{FF2B5EF4-FFF2-40B4-BE49-F238E27FC236}">
                <a16:creationId xmlns:a16="http://schemas.microsoft.com/office/drawing/2014/main" id="{4C702CC4-D1F6-F546-A24F-8A2E752E1589}"/>
              </a:ext>
            </a:extLst>
          </p:cNvPr>
          <p:cNvSpPr/>
          <p:nvPr/>
        </p:nvSpPr>
        <p:spPr>
          <a:xfrm>
            <a:off x="6546025" y="4511895"/>
            <a:ext cx="1403131" cy="1045779"/>
          </a:xfrm>
          <a:custGeom>
            <a:avLst/>
            <a:gdLst>
              <a:gd name="connsiteX0" fmla="*/ 0 w 1403131"/>
              <a:gd name="connsiteY0" fmla="*/ 1045779 h 1045779"/>
              <a:gd name="connsiteX1" fmla="*/ 173421 w 1403131"/>
              <a:gd name="connsiteY1" fmla="*/ 830317 h 1045779"/>
              <a:gd name="connsiteX2" fmla="*/ 409903 w 1403131"/>
              <a:gd name="connsiteY2" fmla="*/ 551793 h 1045779"/>
              <a:gd name="connsiteX3" fmla="*/ 777766 w 1403131"/>
              <a:gd name="connsiteY3" fmla="*/ 289034 h 1045779"/>
              <a:gd name="connsiteX4" fmla="*/ 1103586 w 1403131"/>
              <a:gd name="connsiteY4" fmla="*/ 89338 h 1045779"/>
              <a:gd name="connsiteX5" fmla="*/ 1403131 w 1403131"/>
              <a:gd name="connsiteY5" fmla="*/ 0 h 104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31" h="1045779">
                <a:moveTo>
                  <a:pt x="0" y="1045779"/>
                </a:moveTo>
                <a:cubicBezTo>
                  <a:pt x="52552" y="979213"/>
                  <a:pt x="105104" y="912648"/>
                  <a:pt x="173421" y="830317"/>
                </a:cubicBezTo>
                <a:cubicBezTo>
                  <a:pt x="241738" y="747986"/>
                  <a:pt x="309179" y="642007"/>
                  <a:pt x="409903" y="551793"/>
                </a:cubicBezTo>
                <a:cubicBezTo>
                  <a:pt x="510627" y="461579"/>
                  <a:pt x="662152" y="366110"/>
                  <a:pt x="777766" y="289034"/>
                </a:cubicBezTo>
                <a:cubicBezTo>
                  <a:pt x="893380" y="211958"/>
                  <a:pt x="999359" y="137510"/>
                  <a:pt x="1103586" y="89338"/>
                </a:cubicBezTo>
                <a:cubicBezTo>
                  <a:pt x="1207813" y="41166"/>
                  <a:pt x="1305472" y="20583"/>
                  <a:pt x="1403131" y="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885E8B13-D778-A94B-8E50-E51959D62AEF}"/>
              </a:ext>
            </a:extLst>
          </p:cNvPr>
          <p:cNvCxnSpPr>
            <a:cxnSpLocks/>
            <a:stCxn id="106" idx="0"/>
            <a:endCxn id="45" idx="1"/>
          </p:cNvCxnSpPr>
          <p:nvPr/>
        </p:nvCxnSpPr>
        <p:spPr>
          <a:xfrm rot="5400000" flipH="1" flipV="1">
            <a:off x="6125017" y="3949237"/>
            <a:ext cx="197575" cy="44838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67AD0F44-EB65-CB46-947D-48025A540EF0}"/>
              </a:ext>
            </a:extLst>
          </p:cNvPr>
          <p:cNvCxnSpPr>
            <a:cxnSpLocks/>
            <a:stCxn id="106" idx="2"/>
            <a:endCxn id="2" idx="1"/>
          </p:cNvCxnSpPr>
          <p:nvPr/>
        </p:nvCxnSpPr>
        <p:spPr>
          <a:xfrm rot="16200000" flipH="1">
            <a:off x="5990282" y="4650621"/>
            <a:ext cx="446276" cy="4276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09E315FD-713D-C24D-A853-B0B41BD3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153" y="4272214"/>
            <a:ext cx="714922" cy="3690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E558A26-A59B-0641-90C0-2E0E28729F40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6548460" y="3319362"/>
            <a:ext cx="101878" cy="500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D5C112E-CE26-7146-A9E0-44E0712301F5}"/>
              </a:ext>
            </a:extLst>
          </p:cNvPr>
          <p:cNvSpPr txBox="1"/>
          <p:nvPr/>
        </p:nvSpPr>
        <p:spPr>
          <a:xfrm>
            <a:off x="5852899" y="3073141"/>
            <a:ext cx="1594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Disturbance Occurs</a:t>
            </a:r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37118A60-F354-6749-A4A1-14A6B8BCE247}"/>
              </a:ext>
            </a:extLst>
          </p:cNvPr>
          <p:cNvSpPr/>
          <p:nvPr/>
        </p:nvSpPr>
        <p:spPr>
          <a:xfrm>
            <a:off x="7407873" y="3445366"/>
            <a:ext cx="1458014" cy="251977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8BC09C34-D70E-DF4F-A119-76BBBC7B18E3}"/>
              </a:ext>
            </a:extLst>
          </p:cNvPr>
          <p:cNvSpPr/>
          <p:nvPr/>
        </p:nvSpPr>
        <p:spPr>
          <a:xfrm rot="289139">
            <a:off x="7954696" y="4380964"/>
            <a:ext cx="1240944" cy="184094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47A9D-C187-434A-9510-D09BA84CA47E}"/>
              </a:ext>
            </a:extLst>
          </p:cNvPr>
          <p:cNvSpPr/>
          <p:nvPr/>
        </p:nvSpPr>
        <p:spPr>
          <a:xfrm>
            <a:off x="6427226" y="4515446"/>
            <a:ext cx="1521930" cy="1144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039870-287C-2845-82BC-D8D2DEC307C9}"/>
              </a:ext>
            </a:extLst>
          </p:cNvPr>
          <p:cNvSpPr/>
          <p:nvPr/>
        </p:nvSpPr>
        <p:spPr>
          <a:xfrm>
            <a:off x="6447994" y="3689934"/>
            <a:ext cx="959879" cy="769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F4F27527-BC20-6346-808E-AD6B82FC47F4}"/>
              </a:ext>
            </a:extLst>
          </p:cNvPr>
          <p:cNvSpPr txBox="1"/>
          <p:nvPr/>
        </p:nvSpPr>
        <p:spPr>
          <a:xfrm>
            <a:off x="255438" y="231521"/>
            <a:ext cx="164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Approach</a:t>
            </a:r>
            <a:endParaRPr lang="en-US" sz="12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7556EE-792A-AC49-AD9E-080A4192A209}"/>
              </a:ext>
            </a:extLst>
          </p:cNvPr>
          <p:cNvSpPr/>
          <p:nvPr/>
        </p:nvSpPr>
        <p:spPr>
          <a:xfrm>
            <a:off x="78582" y="991598"/>
            <a:ext cx="5384596" cy="52746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D7CCB76-DC4D-E74B-BA22-F2994395AB7E}"/>
              </a:ext>
            </a:extLst>
          </p:cNvPr>
          <p:cNvSpPr/>
          <p:nvPr/>
        </p:nvSpPr>
        <p:spPr>
          <a:xfrm>
            <a:off x="5457847" y="991598"/>
            <a:ext cx="6655571" cy="52746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/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Start</a:t>
                </a:r>
              </a:p>
              <a:p>
                <a:pPr algn="ctr"/>
                <a:r>
                  <a:rPr lang="en-US" sz="900" dirty="0"/>
                  <a:t>Set: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</m:oMath>
                </a14:m>
                <a:endParaRPr lang="en-US" sz="1000" baseline="-25000" dirty="0"/>
              </a:p>
            </p:txBody>
          </p:sp>
        </mc:Choice>
        <mc:Fallback xmlns="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blipFill>
                <a:blip r:embed="rId3"/>
                <a:stretch>
                  <a:fillRect t="-3333" b="-6667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857485F9-17AD-2946-A93F-17A508B8F971}"/>
              </a:ext>
            </a:extLst>
          </p:cNvPr>
          <p:cNvSpPr/>
          <p:nvPr/>
        </p:nvSpPr>
        <p:spPr>
          <a:xfrm>
            <a:off x="4997695" y="4382510"/>
            <a:ext cx="950304" cy="6622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1) Current Community Description at time </a:t>
            </a:r>
            <a:r>
              <a:rPr lang="en-US" sz="700" i="1" dirty="0"/>
              <a:t>t</a:t>
            </a:r>
            <a:endParaRPr lang="en-US" sz="700" dirty="0"/>
          </a:p>
          <a:p>
            <a:r>
              <a:rPr lang="en-US" sz="600" dirty="0"/>
              <a:t>1a) Built Environment</a:t>
            </a:r>
          </a:p>
          <a:p>
            <a:r>
              <a:rPr lang="en-US" sz="600" dirty="0"/>
              <a:t>1b) Social Systems</a:t>
            </a:r>
          </a:p>
          <a:p>
            <a:r>
              <a:rPr lang="en-US" sz="600" dirty="0"/>
              <a:t>1c) Economic Systems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85CB7F9-228B-6A47-87F8-08162794BC3E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513276" y="1431948"/>
            <a:ext cx="4215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A872AAB2-3130-3C44-9C00-804B23779EBA}"/>
              </a:ext>
            </a:extLst>
          </p:cNvPr>
          <p:cNvCxnSpPr>
            <a:cxnSpLocks/>
            <a:stCxn id="203" idx="2"/>
            <a:endCxn id="191" idx="0"/>
          </p:cNvCxnSpPr>
          <p:nvPr/>
        </p:nvCxnSpPr>
        <p:spPr>
          <a:xfrm rot="16200000" flipH="1">
            <a:off x="6174483" y="1779280"/>
            <a:ext cx="244702" cy="1854355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sys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01153-FFFE-9349-9098-27B50DAB68F8}"/>
              </a:ext>
            </a:extLst>
          </p:cNvPr>
          <p:cNvSpPr/>
          <p:nvPr/>
        </p:nvSpPr>
        <p:spPr>
          <a:xfrm>
            <a:off x="6329087" y="4520667"/>
            <a:ext cx="1005932" cy="370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2c) Damage to physical Infrastructure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CBD1600-1196-E941-9A84-ED647EC42D2C}"/>
              </a:ext>
            </a:extLst>
          </p:cNvPr>
          <p:cNvSpPr/>
          <p:nvPr/>
        </p:nvSpPr>
        <p:spPr>
          <a:xfrm>
            <a:off x="6424582" y="4024246"/>
            <a:ext cx="671965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2b) Damage Models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0257EA8-1D59-EC4F-BAC5-5F8F09DF1986}"/>
              </a:ext>
            </a:extLst>
          </p:cNvPr>
          <p:cNvCxnSpPr>
            <a:cxnSpLocks/>
            <a:stCxn id="130" idx="3"/>
            <a:endCxn id="135" idx="1"/>
          </p:cNvCxnSpPr>
          <p:nvPr/>
        </p:nvCxnSpPr>
        <p:spPr>
          <a:xfrm flipV="1">
            <a:off x="5947998" y="4706036"/>
            <a:ext cx="381089" cy="759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2F822E3-D01F-E747-A057-ED2E8C97B2A8}"/>
              </a:ext>
            </a:extLst>
          </p:cNvPr>
          <p:cNvSpPr/>
          <p:nvPr/>
        </p:nvSpPr>
        <p:spPr>
          <a:xfrm>
            <a:off x="5208548" y="5243446"/>
            <a:ext cx="689544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2a) Hazard Models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CE648B-7135-EE44-BE78-353EF24ADAE5}"/>
              </a:ext>
            </a:extLst>
          </p:cNvPr>
          <p:cNvSpPr/>
          <p:nvPr/>
        </p:nvSpPr>
        <p:spPr>
          <a:xfrm>
            <a:off x="7740042" y="4517318"/>
            <a:ext cx="1005932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3b) Functionality of physical Infrastructure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790F73F-67F0-744D-8E9C-319500DAABC5}"/>
              </a:ext>
            </a:extLst>
          </p:cNvPr>
          <p:cNvSpPr/>
          <p:nvPr/>
        </p:nvSpPr>
        <p:spPr>
          <a:xfrm>
            <a:off x="7518125" y="5141492"/>
            <a:ext cx="559429" cy="272279"/>
          </a:xfrm>
          <a:prstGeom prst="roundRect">
            <a:avLst/>
          </a:prstGeom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3c) CGE Model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A536B02F-1F53-C746-9CCA-64CDF627D7FB}"/>
              </a:ext>
            </a:extLst>
          </p:cNvPr>
          <p:cNvSpPr/>
          <p:nvPr/>
        </p:nvSpPr>
        <p:spPr>
          <a:xfrm>
            <a:off x="8368785" y="5141492"/>
            <a:ext cx="907582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3d) Population Dislocation Model</a:t>
            </a:r>
          </a:p>
        </p:txBody>
      </p: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FB8DA316-A6D8-4C4F-95BF-AF8786EDBBB1}"/>
              </a:ext>
            </a:extLst>
          </p:cNvPr>
          <p:cNvCxnSpPr>
            <a:cxnSpLocks/>
            <a:stCxn id="135" idx="3"/>
            <a:endCxn id="202" idx="1"/>
          </p:cNvCxnSpPr>
          <p:nvPr/>
        </p:nvCxnSpPr>
        <p:spPr>
          <a:xfrm>
            <a:off x="7335020" y="4706035"/>
            <a:ext cx="444827" cy="1209249"/>
          </a:xfrm>
          <a:prstGeom prst="bentConnector3">
            <a:avLst>
              <a:gd name="adj1" fmla="val 24061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5A9421F-A06F-AD4F-BB3C-2AB8D39DDCE5}"/>
              </a:ext>
            </a:extLst>
          </p:cNvPr>
          <p:cNvCxnSpPr>
            <a:cxnSpLocks/>
            <a:stCxn id="143" idx="3"/>
            <a:endCxn id="146" idx="1"/>
          </p:cNvCxnSpPr>
          <p:nvPr/>
        </p:nvCxnSpPr>
        <p:spPr>
          <a:xfrm>
            <a:off x="8077554" y="5277633"/>
            <a:ext cx="291232" cy="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7D502CF-3314-C34E-9567-43DFD4B6452B}"/>
              </a:ext>
            </a:extLst>
          </p:cNvPr>
          <p:cNvCxnSpPr>
            <a:cxnSpLocks/>
            <a:stCxn id="135" idx="3"/>
            <a:endCxn id="141" idx="1"/>
          </p:cNvCxnSpPr>
          <p:nvPr/>
        </p:nvCxnSpPr>
        <p:spPr>
          <a:xfrm flipV="1">
            <a:off x="7335020" y="4702686"/>
            <a:ext cx="405022" cy="334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F0ED7546-ED24-2046-BBEF-DF4A6A584B4D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>
            <a:off x="7893706" y="4792189"/>
            <a:ext cx="253438" cy="445169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12EA8C9-716B-A744-AF26-7AACC03711C8}"/>
              </a:ext>
            </a:extLst>
          </p:cNvPr>
          <p:cNvCxnSpPr>
            <a:cxnSpLocks/>
            <a:stCxn id="141" idx="2"/>
            <a:endCxn id="146" idx="0"/>
          </p:cNvCxnSpPr>
          <p:nvPr/>
        </p:nvCxnSpPr>
        <p:spPr>
          <a:xfrm rot="16200000" flipH="1">
            <a:off x="8406073" y="4724989"/>
            <a:ext cx="253438" cy="57956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D28D632-3C14-C045-A3C3-06065B04DADF}"/>
              </a:ext>
            </a:extLst>
          </p:cNvPr>
          <p:cNvCxnSpPr>
            <a:cxnSpLocks/>
            <a:stCxn id="143" idx="2"/>
            <a:endCxn id="202" idx="0"/>
          </p:cNvCxnSpPr>
          <p:nvPr/>
        </p:nvCxnSpPr>
        <p:spPr>
          <a:xfrm rot="16200000" flipH="1">
            <a:off x="7863548" y="5348064"/>
            <a:ext cx="327933" cy="459350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E7E6BEE8-B657-864E-82BB-F6C3D789A228}"/>
              </a:ext>
            </a:extLst>
          </p:cNvPr>
          <p:cNvCxnSpPr>
            <a:cxnSpLocks/>
            <a:stCxn id="146" idx="2"/>
            <a:endCxn id="202" idx="0"/>
          </p:cNvCxnSpPr>
          <p:nvPr/>
        </p:nvCxnSpPr>
        <p:spPr>
          <a:xfrm rot="5400000">
            <a:off x="8375918" y="5295045"/>
            <a:ext cx="327933" cy="5653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/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4a) State of Recovery for community at time=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D693B4D6-9478-394E-90AE-7A438B9FFC00}"/>
              </a:ext>
            </a:extLst>
          </p:cNvPr>
          <p:cNvCxnSpPr>
            <a:cxnSpLocks/>
            <a:stCxn id="202" idx="3"/>
            <a:endCxn id="156" idx="2"/>
          </p:cNvCxnSpPr>
          <p:nvPr/>
        </p:nvCxnSpPr>
        <p:spPr>
          <a:xfrm flipV="1">
            <a:off x="8734530" y="5014774"/>
            <a:ext cx="876557" cy="900509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Diamond 158">
            <a:extLst>
              <a:ext uri="{FF2B5EF4-FFF2-40B4-BE49-F238E27FC236}">
                <a16:creationId xmlns:a16="http://schemas.microsoft.com/office/drawing/2014/main" id="{E20FA49A-4E5B-1048-BC40-1A90DFBEBD5E}"/>
              </a:ext>
            </a:extLst>
          </p:cNvPr>
          <p:cNvSpPr/>
          <p:nvPr/>
        </p:nvSpPr>
        <p:spPr>
          <a:xfrm>
            <a:off x="9275104" y="3805872"/>
            <a:ext cx="671965" cy="386989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/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F85E17-D0F3-304B-A041-43D0F8415AEB}"/>
              </a:ext>
            </a:extLst>
          </p:cNvPr>
          <p:cNvCxnSpPr>
            <a:cxnSpLocks/>
            <a:stCxn id="156" idx="0"/>
            <a:endCxn id="159" idx="2"/>
          </p:cNvCxnSpPr>
          <p:nvPr/>
        </p:nvCxnSpPr>
        <p:spPr>
          <a:xfrm flipH="1" flipV="1">
            <a:off x="9611088" y="4192860"/>
            <a:ext cx="1" cy="451175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22FF16E-C400-4B43-A915-8BFA5CF86A98}"/>
              </a:ext>
            </a:extLst>
          </p:cNvPr>
          <p:cNvCxnSpPr>
            <a:cxnSpLocks/>
            <a:stCxn id="159" idx="1"/>
            <a:endCxn id="160" idx="3"/>
          </p:cNvCxnSpPr>
          <p:nvPr/>
        </p:nvCxnSpPr>
        <p:spPr>
          <a:xfrm flipH="1" flipV="1">
            <a:off x="8162056" y="3995324"/>
            <a:ext cx="1113048" cy="404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79F95F6-CCC2-2C43-8B45-8E95773D93E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7797293" y="4098903"/>
            <a:ext cx="0" cy="415388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10F21CA-343D-8040-BCF8-F9A6E1963308}"/>
              </a:ext>
            </a:extLst>
          </p:cNvPr>
          <p:cNvSpPr/>
          <p:nvPr/>
        </p:nvSpPr>
        <p:spPr>
          <a:xfrm>
            <a:off x="9020545" y="3827286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No</a:t>
            </a:r>
            <a:endParaRPr lang="en-US" sz="12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/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Analysis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 complete</a:t>
                </a: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C9E720D3-E569-E042-BC7F-3B29ED2A02D0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947071" y="3999367"/>
            <a:ext cx="295222" cy="1672408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Diamond 168">
            <a:extLst>
              <a:ext uri="{FF2B5EF4-FFF2-40B4-BE49-F238E27FC236}">
                <a16:creationId xmlns:a16="http://schemas.microsoft.com/office/drawing/2014/main" id="{41D94686-FE5B-804B-9044-D1BEBFD684B3}"/>
              </a:ext>
            </a:extLst>
          </p:cNvPr>
          <p:cNvSpPr/>
          <p:nvPr/>
        </p:nvSpPr>
        <p:spPr>
          <a:xfrm>
            <a:off x="1011405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954DE14-6C0E-8248-9127-9591FB6F4B0E}"/>
              </a:ext>
            </a:extLst>
          </p:cNvPr>
          <p:cNvSpPr/>
          <p:nvPr/>
        </p:nvSpPr>
        <p:spPr>
          <a:xfrm>
            <a:off x="10120788" y="3193272"/>
            <a:ext cx="828896" cy="415498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6a) Sufficient Quality Solutions Found?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8114CC9E-D1BA-1649-B01B-185FE2AD57A5}"/>
              </a:ext>
            </a:extLst>
          </p:cNvPr>
          <p:cNvSpPr/>
          <p:nvPr/>
        </p:nvSpPr>
        <p:spPr>
          <a:xfrm>
            <a:off x="888304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177932-09F4-854F-AE6D-2EAFDB2A123A}"/>
              </a:ext>
            </a:extLst>
          </p:cNvPr>
          <p:cNvSpPr/>
          <p:nvPr/>
        </p:nvSpPr>
        <p:spPr>
          <a:xfrm>
            <a:off x="8889777" y="3235816"/>
            <a:ext cx="828896" cy="307777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7a) Optimization Still Possible?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D620373-FAA1-0345-B43A-085E1594DC16}"/>
              </a:ext>
            </a:extLst>
          </p:cNvPr>
          <p:cNvSpPr/>
          <p:nvPr/>
        </p:nvSpPr>
        <p:spPr>
          <a:xfrm>
            <a:off x="9872882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Yes</a:t>
            </a:r>
            <a:endParaRPr lang="en-US" sz="1200" dirty="0">
              <a:solidFill>
                <a:schemeClr val="accent3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E25FA8F-2632-8147-9770-25FB0026192F}"/>
              </a:ext>
            </a:extLst>
          </p:cNvPr>
          <p:cNvCxnSpPr>
            <a:cxnSpLocks/>
            <a:endCxn id="169" idx="2"/>
          </p:cNvCxnSpPr>
          <p:nvPr/>
        </p:nvCxnSpPr>
        <p:spPr>
          <a:xfrm flipV="1">
            <a:off x="10535238" y="3723091"/>
            <a:ext cx="0" cy="196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41D2CAA3-A9CB-EE4B-BB76-41A43CA8C1F2}"/>
              </a:ext>
            </a:extLst>
          </p:cNvPr>
          <p:cNvCxnSpPr>
            <a:cxnSpLocks/>
            <a:stCxn id="170" idx="3"/>
            <a:endCxn id="177" idx="0"/>
          </p:cNvCxnSpPr>
          <p:nvPr/>
        </p:nvCxnSpPr>
        <p:spPr>
          <a:xfrm>
            <a:off x="10949684" y="3401021"/>
            <a:ext cx="495364" cy="96758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4E2DFC-00EC-B047-BBCD-858DA796DB4A}"/>
              </a:ext>
            </a:extLst>
          </p:cNvPr>
          <p:cNvSpPr/>
          <p:nvPr/>
        </p:nvSpPr>
        <p:spPr>
          <a:xfrm>
            <a:off x="10902300" y="320634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2DE8A7-DFD1-A640-AAC7-D8D5F34558F7}"/>
              </a:ext>
            </a:extLst>
          </p:cNvPr>
          <p:cNvSpPr/>
          <p:nvPr/>
        </p:nvSpPr>
        <p:spPr>
          <a:xfrm>
            <a:off x="11136773" y="4368607"/>
            <a:ext cx="616549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Record Quality Solutions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1175310F-9C11-574B-813F-306DD8B26E1B}"/>
              </a:ext>
            </a:extLst>
          </p:cNvPr>
          <p:cNvSpPr/>
          <p:nvPr/>
        </p:nvSpPr>
        <p:spPr>
          <a:xfrm>
            <a:off x="10859916" y="5116245"/>
            <a:ext cx="1173697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END - Visualization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D24881F-50A6-914B-9224-75A416BCC6A4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>
          <a:xfrm>
            <a:off x="11445048" y="4739345"/>
            <a:ext cx="1716" cy="376901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C83CB23-DC7F-C543-9049-55E125244C16}"/>
              </a:ext>
            </a:extLst>
          </p:cNvPr>
          <p:cNvSpPr/>
          <p:nvPr/>
        </p:nvSpPr>
        <p:spPr>
          <a:xfrm>
            <a:off x="10680890" y="2427002"/>
            <a:ext cx="841598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5a) Community Goals Based on Stability Metrics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C0B0D962-7C5F-9841-BBA4-1AB3780B6FCB}"/>
              </a:ext>
            </a:extLst>
          </p:cNvPr>
          <p:cNvCxnSpPr>
            <a:cxnSpLocks/>
            <a:stCxn id="180" idx="1"/>
            <a:endCxn id="169" idx="0"/>
          </p:cNvCxnSpPr>
          <p:nvPr/>
        </p:nvCxnSpPr>
        <p:spPr>
          <a:xfrm rot="10800000" flipV="1">
            <a:off x="10535238" y="2612370"/>
            <a:ext cx="145652" cy="411427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AD93B6-4617-8A41-A80C-A9BCB13E2479}"/>
              </a:ext>
            </a:extLst>
          </p:cNvPr>
          <p:cNvCxnSpPr>
            <a:cxnSpLocks/>
            <a:stCxn id="169" idx="1"/>
            <a:endCxn id="172" idx="3"/>
          </p:cNvCxnSpPr>
          <p:nvPr/>
        </p:nvCxnSpPr>
        <p:spPr>
          <a:xfrm flipH="1">
            <a:off x="9718674" y="3373445"/>
            <a:ext cx="395381" cy="1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76EB5C-931C-4A47-A809-A55BBA04CE6B}"/>
              </a:ext>
            </a:extLst>
          </p:cNvPr>
          <p:cNvSpPr/>
          <p:nvPr/>
        </p:nvSpPr>
        <p:spPr>
          <a:xfrm>
            <a:off x="9891899" y="321401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5824F93-91C4-7145-A71B-C40BCC8759D4}"/>
              </a:ext>
            </a:extLst>
          </p:cNvPr>
          <p:cNvSpPr/>
          <p:nvPr/>
        </p:nvSpPr>
        <p:spPr>
          <a:xfrm>
            <a:off x="8611300" y="3214017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2B2809-830E-F04B-A7D4-85781A951FB5}"/>
              </a:ext>
            </a:extLst>
          </p:cNvPr>
          <p:cNvCxnSpPr>
            <a:cxnSpLocks/>
            <a:stCxn id="171" idx="0"/>
            <a:endCxn id="187" idx="4"/>
          </p:cNvCxnSpPr>
          <p:nvPr/>
        </p:nvCxnSpPr>
        <p:spPr>
          <a:xfrm flipH="1" flipV="1">
            <a:off x="9303844" y="2745234"/>
            <a:ext cx="384" cy="278564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D3AB1D7-8C8E-9648-8281-9E4A8F53B16C}"/>
              </a:ext>
            </a:extLst>
          </p:cNvPr>
          <p:cNvSpPr/>
          <p:nvPr/>
        </p:nvSpPr>
        <p:spPr>
          <a:xfrm>
            <a:off x="9275104" y="286549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7" name="Parallelogram 186">
            <a:extLst>
              <a:ext uri="{FF2B5EF4-FFF2-40B4-BE49-F238E27FC236}">
                <a16:creationId xmlns:a16="http://schemas.microsoft.com/office/drawing/2014/main" id="{01E08374-9E31-464A-8033-6FF808ECED59}"/>
              </a:ext>
            </a:extLst>
          </p:cNvPr>
          <p:cNvSpPr/>
          <p:nvPr/>
        </p:nvSpPr>
        <p:spPr>
          <a:xfrm>
            <a:off x="8664279" y="2312563"/>
            <a:ext cx="1279130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STOP – Adjust community goals/constraints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280967D2-E973-AD49-8111-59207C08F99B}"/>
              </a:ext>
            </a:extLst>
          </p:cNvPr>
          <p:cNvCxnSpPr>
            <a:cxnSpLocks/>
          </p:cNvCxnSpPr>
          <p:nvPr/>
        </p:nvCxnSpPr>
        <p:spPr>
          <a:xfrm flipH="1">
            <a:off x="6778637" y="4296524"/>
            <a:ext cx="0" cy="21776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/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B466FDBF-E8B7-2840-8DFF-5842847F4C67}"/>
              </a:ext>
            </a:extLst>
          </p:cNvPr>
          <p:cNvCxnSpPr>
            <a:cxnSpLocks/>
            <a:stCxn id="171" idx="1"/>
            <a:endCxn id="191" idx="3"/>
          </p:cNvCxnSpPr>
          <p:nvPr/>
        </p:nvCxnSpPr>
        <p:spPr>
          <a:xfrm rot="10800000">
            <a:off x="7769698" y="3082979"/>
            <a:ext cx="1113346" cy="290467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AC23959-71FD-5545-8D21-AC96036DA960}"/>
              </a:ext>
            </a:extLst>
          </p:cNvPr>
          <p:cNvSpPr/>
          <p:nvPr/>
        </p:nvSpPr>
        <p:spPr>
          <a:xfrm>
            <a:off x="6678326" y="2828809"/>
            <a:ext cx="1091372" cy="50833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8a) Optimization to select next PD for analysis from suite of </a:t>
            </a:r>
            <a:r>
              <a:rPr lang="en-US" sz="700" i="1" dirty="0">
                <a:solidFill>
                  <a:schemeClr val="bg2">
                    <a:lumMod val="75000"/>
                  </a:schemeClr>
                </a:solidFill>
              </a:rPr>
              <a:t>n</a:t>
            </a:r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 combinations 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7F700A1-84AB-EA45-9DEA-0B93C3117E4F}"/>
              </a:ext>
            </a:extLst>
          </p:cNvPr>
          <p:cNvSpPr/>
          <p:nvPr/>
        </p:nvSpPr>
        <p:spPr>
          <a:xfrm>
            <a:off x="7086751" y="2064615"/>
            <a:ext cx="958070" cy="414793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8c) Economic, social, and physical infrastructure constraints</a:t>
            </a:r>
          </a:p>
        </p:txBody>
      </p: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ED0BF981-1E33-8A4B-8A86-18BAEF8BC4B7}"/>
              </a:ext>
            </a:extLst>
          </p:cNvPr>
          <p:cNvCxnSpPr>
            <a:cxnSpLocks/>
            <a:stCxn id="139" idx="2"/>
            <a:endCxn id="194" idx="1"/>
          </p:cNvCxnSpPr>
          <p:nvPr/>
        </p:nvCxnSpPr>
        <p:spPr>
          <a:xfrm rot="16200000" flipH="1">
            <a:off x="5932314" y="5136730"/>
            <a:ext cx="230998" cy="988987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BB4278-2057-364C-AB51-5F8F90A8B0AA}"/>
              </a:ext>
            </a:extLst>
          </p:cNvPr>
          <p:cNvSpPr/>
          <p:nvPr/>
        </p:nvSpPr>
        <p:spPr>
          <a:xfrm>
            <a:off x="6542307" y="5610583"/>
            <a:ext cx="689543" cy="2722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2d) Casualty</a:t>
            </a: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EFC5C3A1-1E6B-7943-AC9D-74E2D2B9B79C}"/>
              </a:ext>
            </a:extLst>
          </p:cNvPr>
          <p:cNvCxnSpPr>
            <a:cxnSpLocks/>
            <a:stCxn id="194" idx="2"/>
          </p:cNvCxnSpPr>
          <p:nvPr/>
        </p:nvCxnSpPr>
        <p:spPr>
          <a:xfrm rot="16200000" flipH="1">
            <a:off x="7252478" y="5517463"/>
            <a:ext cx="161973" cy="892770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535D73B0-CDBC-4247-82EE-9492D9CF4CD7}"/>
              </a:ext>
            </a:extLst>
          </p:cNvPr>
          <p:cNvCxnSpPr>
            <a:cxnSpLocks/>
            <a:endCxn id="194" idx="0"/>
          </p:cNvCxnSpPr>
          <p:nvPr/>
        </p:nvCxnSpPr>
        <p:spPr>
          <a:xfrm rot="5400000">
            <a:off x="6627476" y="5157386"/>
            <a:ext cx="712800" cy="193594"/>
          </a:xfrm>
          <a:prstGeom prst="bentConnector3">
            <a:avLst>
              <a:gd name="adj1" fmla="val 7394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AA11FBD0-8218-6546-882C-A8F79186F59F}"/>
              </a:ext>
            </a:extLst>
          </p:cNvPr>
          <p:cNvCxnSpPr>
            <a:cxnSpLocks/>
            <a:stCxn id="198" idx="1"/>
            <a:endCxn id="130" idx="0"/>
          </p:cNvCxnSpPr>
          <p:nvPr/>
        </p:nvCxnSpPr>
        <p:spPr>
          <a:xfrm rot="10800000" flipV="1">
            <a:off x="5472847" y="3744689"/>
            <a:ext cx="638441" cy="637821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/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ln w="6350">
                <a:solidFill>
                  <a:schemeClr val="accent3"/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4727865-FE34-D44C-8FF8-0091B12F3172}"/>
              </a:ext>
            </a:extLst>
          </p:cNvPr>
          <p:cNvSpPr/>
          <p:nvPr/>
        </p:nvSpPr>
        <p:spPr>
          <a:xfrm>
            <a:off x="8188255" y="4089461"/>
            <a:ext cx="826630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3a) Functionality Models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C96609D-2D1A-0548-908E-17B561A30D78}"/>
              </a:ext>
            </a:extLst>
          </p:cNvPr>
          <p:cNvCxnSpPr>
            <a:cxnSpLocks/>
            <a:stCxn id="199" idx="2"/>
          </p:cNvCxnSpPr>
          <p:nvPr/>
        </p:nvCxnSpPr>
        <p:spPr>
          <a:xfrm>
            <a:off x="8601570" y="4361739"/>
            <a:ext cx="0" cy="15892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2A6FAC20-BED1-7C41-8343-12A50DCC837A}"/>
              </a:ext>
            </a:extLst>
          </p:cNvPr>
          <p:cNvCxnSpPr>
            <a:cxnSpLocks/>
            <a:stCxn id="191" idx="2"/>
            <a:endCxn id="198" idx="3"/>
          </p:cNvCxnSpPr>
          <p:nvPr/>
        </p:nvCxnSpPr>
        <p:spPr>
          <a:xfrm rot="5400000">
            <a:off x="6767373" y="3288049"/>
            <a:ext cx="407542" cy="50573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non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456D54D-1D6D-654C-957B-FA26ECCF790B}"/>
              </a:ext>
            </a:extLst>
          </p:cNvPr>
          <p:cNvSpPr/>
          <p:nvPr/>
        </p:nvSpPr>
        <p:spPr>
          <a:xfrm>
            <a:off x="7779849" y="5741704"/>
            <a:ext cx="954683" cy="34715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3e) Direct and Indirect Economic &amp; Social Losses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D1476F7-91FD-4843-AF05-6952A52C44F8}"/>
              </a:ext>
            </a:extLst>
          </p:cNvPr>
          <p:cNvSpPr txBox="1"/>
          <p:nvPr/>
        </p:nvSpPr>
        <p:spPr>
          <a:xfrm>
            <a:off x="3934809" y="1091391"/>
            <a:ext cx="2869696" cy="14927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u="sng" dirty="0"/>
              <a:t>8b) Suite of policy levers and decision combinations</a:t>
            </a:r>
          </a:p>
          <a:p>
            <a:r>
              <a:rPr lang="en-US" sz="900" dirty="0"/>
              <a:t>Property buyouts/Land Acquisition</a:t>
            </a:r>
          </a:p>
          <a:p>
            <a:r>
              <a:rPr lang="en-US" sz="900" dirty="0"/>
              <a:t>Relocate public infrastructure</a:t>
            </a:r>
          </a:p>
          <a:p>
            <a:r>
              <a:rPr lang="en-US" sz="900" dirty="0"/>
              <a:t>Retrofit public infrastructure</a:t>
            </a:r>
          </a:p>
          <a:p>
            <a:r>
              <a:rPr lang="en-US" sz="900" dirty="0"/>
              <a:t>Establish building codes</a:t>
            </a:r>
          </a:p>
          <a:p>
            <a:r>
              <a:rPr lang="en-US" sz="900" dirty="0"/>
              <a:t>City zoning regulations</a:t>
            </a:r>
          </a:p>
          <a:p>
            <a:r>
              <a:rPr lang="en-US" sz="900" dirty="0"/>
              <a:t>Land use planning</a:t>
            </a:r>
          </a:p>
          <a:p>
            <a:r>
              <a:rPr lang="en-US" sz="900" dirty="0"/>
              <a:t>Incentivize individual behavior (?)</a:t>
            </a:r>
          </a:p>
          <a:p>
            <a:r>
              <a:rPr lang="en-US" sz="900" dirty="0"/>
              <a:t>Public education initiatives (?)</a:t>
            </a:r>
          </a:p>
          <a:p>
            <a:r>
              <a:rPr lang="en-US" sz="900" dirty="0"/>
              <a:t>No regulations</a:t>
            </a:r>
          </a:p>
        </p:txBody>
      </p: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551E327A-3522-4947-8E8B-989C9045FA6A}"/>
              </a:ext>
            </a:extLst>
          </p:cNvPr>
          <p:cNvCxnSpPr>
            <a:cxnSpLocks/>
            <a:stCxn id="192" idx="2"/>
            <a:endCxn id="191" idx="0"/>
          </p:cNvCxnSpPr>
          <p:nvPr/>
        </p:nvCxnSpPr>
        <p:spPr>
          <a:xfrm rot="5400000">
            <a:off x="7220200" y="2483220"/>
            <a:ext cx="349401" cy="341775"/>
          </a:xfrm>
          <a:prstGeom prst="bentConnector3">
            <a:avLst>
              <a:gd name="adj1" fmla="val 61078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9511BDDB-7770-B24F-A7E8-9C8E0BC86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623" y="1143857"/>
            <a:ext cx="2109994" cy="10892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BF4B678-95A9-C348-9523-503F33AC902D}"/>
              </a:ext>
            </a:extLst>
          </p:cNvPr>
          <p:cNvGrpSpPr/>
          <p:nvPr/>
        </p:nvGrpSpPr>
        <p:grpSpPr>
          <a:xfrm>
            <a:off x="3890607" y="4418267"/>
            <a:ext cx="880916" cy="587277"/>
            <a:chOff x="5498913" y="4999366"/>
            <a:chExt cx="822960" cy="548640"/>
          </a:xfrm>
        </p:grpSpPr>
        <p:sp>
          <p:nvSpPr>
            <p:cNvPr id="235" name="Diamond 234">
              <a:extLst>
                <a:ext uri="{FF2B5EF4-FFF2-40B4-BE49-F238E27FC236}">
                  <a16:creationId xmlns:a16="http://schemas.microsoft.com/office/drawing/2014/main" id="{DE0FBAB7-7961-7847-A8B8-C690E4BC6051}"/>
                </a:ext>
              </a:extLst>
            </p:cNvPr>
            <p:cNvSpPr/>
            <p:nvPr/>
          </p:nvSpPr>
          <p:spPr>
            <a:xfrm>
              <a:off x="5498913" y="4999366"/>
              <a:ext cx="822960" cy="54864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E61780A4-4A9D-B349-85C0-1DF907D2C59B}"/>
                    </a:ext>
                  </a:extLst>
                </p:cNvPr>
                <p:cNvSpPr/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𝑐𝑠𝑧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7BD9A5B-3F7C-6C47-87B3-2410E1FD0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44D6DC4-2AF4-6445-B0CD-D936FB83BE28}"/>
              </a:ext>
            </a:extLst>
          </p:cNvPr>
          <p:cNvCxnSpPr>
            <a:cxnSpLocks/>
            <a:stCxn id="235" idx="3"/>
            <a:endCxn id="130" idx="1"/>
          </p:cNvCxnSpPr>
          <p:nvPr/>
        </p:nvCxnSpPr>
        <p:spPr>
          <a:xfrm>
            <a:off x="4771523" y="4711906"/>
            <a:ext cx="226172" cy="172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C730778-EE4B-3446-875B-C833489F7F24}"/>
              </a:ext>
            </a:extLst>
          </p:cNvPr>
          <p:cNvSpPr/>
          <p:nvPr/>
        </p:nvSpPr>
        <p:spPr>
          <a:xfrm>
            <a:off x="4648297" y="4549212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347464E-8988-4048-B542-AEFEB51112BA}"/>
              </a:ext>
            </a:extLst>
          </p:cNvPr>
          <p:cNvSpPr/>
          <p:nvPr/>
        </p:nvSpPr>
        <p:spPr>
          <a:xfrm>
            <a:off x="2159191" y="2690510"/>
            <a:ext cx="1896793" cy="5754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Agent-based model for urban landscape evolution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068EA94-3862-8D47-BC13-B85F1CBC097C}"/>
              </a:ext>
            </a:extLst>
          </p:cNvPr>
          <p:cNvSpPr/>
          <p:nvPr/>
        </p:nvSpPr>
        <p:spPr>
          <a:xfrm>
            <a:off x="4286212" y="494112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p:cxnSp>
        <p:nvCxnSpPr>
          <p:cNvPr id="211" name="Elbow Connector 210">
            <a:extLst>
              <a:ext uri="{FF2B5EF4-FFF2-40B4-BE49-F238E27FC236}">
                <a16:creationId xmlns:a16="http://schemas.microsoft.com/office/drawing/2014/main" id="{CA85861E-D9E1-824F-BEED-34C13D754611}"/>
              </a:ext>
            </a:extLst>
          </p:cNvPr>
          <p:cNvCxnSpPr>
            <a:cxnSpLocks/>
            <a:stCxn id="213" idx="1"/>
            <a:endCxn id="209" idx="1"/>
          </p:cNvCxnSpPr>
          <p:nvPr/>
        </p:nvCxnSpPr>
        <p:spPr>
          <a:xfrm rot="10800000">
            <a:off x="2159192" y="2978217"/>
            <a:ext cx="290371" cy="3066617"/>
          </a:xfrm>
          <a:prstGeom prst="bentConnector3">
            <a:avLst>
              <a:gd name="adj1" fmla="val 178727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64E7A68-C4F1-7D47-AF4D-9A72172C120F}"/>
              </a:ext>
            </a:extLst>
          </p:cNvPr>
          <p:cNvGrpSpPr/>
          <p:nvPr/>
        </p:nvGrpSpPr>
        <p:grpSpPr>
          <a:xfrm>
            <a:off x="2533775" y="3629726"/>
            <a:ext cx="1143303" cy="2152360"/>
            <a:chOff x="2545440" y="4275024"/>
            <a:chExt cx="1068086" cy="2010756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6A187-370E-1A46-9BCD-0723C8421693}"/>
                </a:ext>
              </a:extLst>
            </p:cNvPr>
            <p:cNvSpPr/>
            <p:nvPr/>
          </p:nvSpPr>
          <p:spPr>
            <a:xfrm>
              <a:off x="2545440" y="4275024"/>
              <a:ext cx="1068086" cy="20107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Urban landscape at time </a:t>
              </a:r>
              <a:r>
                <a:rPr lang="en-US" sz="1000" i="1" dirty="0">
                  <a:solidFill>
                    <a:schemeClr val="tx1"/>
                  </a:solidFill>
                </a:rPr>
                <a:t>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77B3149-FB69-9C4C-B8C2-EBC4FC868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8790" t="25068" r="39915" b="22513"/>
            <a:stretch/>
          </p:blipFill>
          <p:spPr>
            <a:xfrm>
              <a:off x="2613396" y="4632215"/>
              <a:ext cx="933878" cy="15023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/>
              <p:nvPr/>
            </p:nvSpPr>
            <p:spPr>
              <a:xfrm>
                <a:off x="2449562" y="5941253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562" y="5941253"/>
                <a:ext cx="606988" cy="2071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Elbow Connector 213">
            <a:extLst>
              <a:ext uri="{FF2B5EF4-FFF2-40B4-BE49-F238E27FC236}">
                <a16:creationId xmlns:a16="http://schemas.microsoft.com/office/drawing/2014/main" id="{A75E8826-BA38-284B-B00B-3441040E0B28}"/>
              </a:ext>
            </a:extLst>
          </p:cNvPr>
          <p:cNvCxnSpPr>
            <a:cxnSpLocks/>
            <a:stCxn id="235" idx="2"/>
            <a:endCxn id="213" idx="3"/>
          </p:cNvCxnSpPr>
          <p:nvPr/>
        </p:nvCxnSpPr>
        <p:spPr>
          <a:xfrm rot="5400000">
            <a:off x="3174164" y="4887931"/>
            <a:ext cx="1039289" cy="1274515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6E662D4E-5355-FB48-955B-32D5C2A4C22D}"/>
              </a:ext>
            </a:extLst>
          </p:cNvPr>
          <p:cNvCxnSpPr>
            <a:cxnSpLocks/>
            <a:stCxn id="203" idx="1"/>
            <a:endCxn id="227" idx="0"/>
          </p:cNvCxnSpPr>
          <p:nvPr/>
        </p:nvCxnSpPr>
        <p:spPr>
          <a:xfrm rot="10800000" flipV="1">
            <a:off x="3102715" y="1837748"/>
            <a:ext cx="832095" cy="219219"/>
          </a:xfrm>
          <a:prstGeom prst="bentConnector2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9F6B4B1-C9C9-B94E-AA05-2F678040F946}"/>
              </a:ext>
            </a:extLst>
          </p:cNvPr>
          <p:cNvCxnSpPr>
            <a:cxnSpLocks/>
            <a:stCxn id="209" idx="2"/>
            <a:endCxn id="233" idx="0"/>
          </p:cNvCxnSpPr>
          <p:nvPr/>
        </p:nvCxnSpPr>
        <p:spPr>
          <a:xfrm flipH="1">
            <a:off x="3105427" y="3265921"/>
            <a:ext cx="2162" cy="363805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9E41DFB5-FBCA-3140-9BFC-900F4B6DAE66}"/>
              </a:ext>
            </a:extLst>
          </p:cNvPr>
          <p:cNvCxnSpPr>
            <a:cxnSpLocks/>
            <a:stCxn id="233" idx="3"/>
            <a:endCxn id="235" idx="1"/>
          </p:cNvCxnSpPr>
          <p:nvPr/>
        </p:nvCxnSpPr>
        <p:spPr>
          <a:xfrm>
            <a:off x="3677078" y="4705906"/>
            <a:ext cx="213529" cy="600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Elbow Connector 217">
            <a:extLst>
              <a:ext uri="{FF2B5EF4-FFF2-40B4-BE49-F238E27FC236}">
                <a16:creationId xmlns:a16="http://schemas.microsoft.com/office/drawing/2014/main" id="{A731FE54-7478-9742-95D4-4822E991CAD4}"/>
              </a:ext>
            </a:extLst>
          </p:cNvPr>
          <p:cNvCxnSpPr>
            <a:cxnSpLocks/>
            <a:stCxn id="202" idx="2"/>
            <a:endCxn id="222" idx="2"/>
          </p:cNvCxnSpPr>
          <p:nvPr/>
        </p:nvCxnSpPr>
        <p:spPr>
          <a:xfrm rot="5400000" flipH="1">
            <a:off x="4148315" y="1979986"/>
            <a:ext cx="1340961" cy="6876791"/>
          </a:xfrm>
          <a:prstGeom prst="bentConnector3">
            <a:avLst>
              <a:gd name="adj1" fmla="val -2702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CF46079-F004-DE47-A47F-108D70A513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3044" y="1197250"/>
            <a:ext cx="841028" cy="941449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C1228F7D-C92A-4147-A3AE-88B8A9734B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193" y="1125658"/>
            <a:ext cx="1088820" cy="704330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8B422E8E-FD17-0B46-832D-97A358FD2E5F}"/>
              </a:ext>
            </a:extLst>
          </p:cNvPr>
          <p:cNvSpPr/>
          <p:nvPr/>
        </p:nvSpPr>
        <p:spPr>
          <a:xfrm>
            <a:off x="865509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/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07CFAFE2-EA0A-7545-948E-F620D93AAB49}"/>
              </a:ext>
            </a:extLst>
          </p:cNvPr>
          <p:cNvCxnSpPr>
            <a:cxnSpLocks/>
            <a:stCxn id="231" idx="0"/>
            <a:endCxn id="227" idx="1"/>
          </p:cNvCxnSpPr>
          <p:nvPr/>
        </p:nvCxnSpPr>
        <p:spPr>
          <a:xfrm rot="5400000" flipH="1" flipV="1">
            <a:off x="1327993" y="2207031"/>
            <a:ext cx="1517710" cy="1424744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Parallelogram 223">
            <a:extLst>
              <a:ext uri="{FF2B5EF4-FFF2-40B4-BE49-F238E27FC236}">
                <a16:creationId xmlns:a16="http://schemas.microsoft.com/office/drawing/2014/main" id="{5C0C2F09-45B5-F842-8B9E-AC661F788B72}"/>
              </a:ext>
            </a:extLst>
          </p:cNvPr>
          <p:cNvSpPr/>
          <p:nvPr/>
        </p:nvSpPr>
        <p:spPr>
          <a:xfrm>
            <a:off x="158734" y="3672181"/>
            <a:ext cx="747618" cy="280397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  <a:endParaRPr lang="en-US" sz="1050" dirty="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11E5793-58C2-284A-82DD-51F2F5A4F6B7}"/>
              </a:ext>
            </a:extLst>
          </p:cNvPr>
          <p:cNvCxnSpPr>
            <a:cxnSpLocks/>
            <a:stCxn id="231" idx="1"/>
            <a:endCxn id="224" idx="2"/>
          </p:cNvCxnSpPr>
          <p:nvPr/>
        </p:nvCxnSpPr>
        <p:spPr>
          <a:xfrm flipH="1" flipV="1">
            <a:off x="818728" y="3812380"/>
            <a:ext cx="189988" cy="303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374DBD2-0AE5-FA4F-82E7-98E82872E078}"/>
              </a:ext>
            </a:extLst>
          </p:cNvPr>
          <p:cNvSpPr/>
          <p:nvPr/>
        </p:nvSpPr>
        <p:spPr>
          <a:xfrm>
            <a:off x="1332444" y="349897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/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31D107A-09FE-DF40-AC2D-87513D6D5BED}"/>
              </a:ext>
            </a:extLst>
          </p:cNvPr>
          <p:cNvCxnSpPr>
            <a:cxnSpLocks/>
            <a:stCxn id="227" idx="2"/>
            <a:endCxn id="209" idx="0"/>
          </p:cNvCxnSpPr>
          <p:nvPr/>
        </p:nvCxnSpPr>
        <p:spPr>
          <a:xfrm>
            <a:off x="3102714" y="2264128"/>
            <a:ext cx="4874" cy="42638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1B1B9A3-67EE-814B-84AE-9DE9B3C4A8A7}"/>
              </a:ext>
            </a:extLst>
          </p:cNvPr>
          <p:cNvGrpSpPr/>
          <p:nvPr/>
        </p:nvGrpSpPr>
        <p:grpSpPr>
          <a:xfrm>
            <a:off x="1008716" y="3678258"/>
            <a:ext cx="731520" cy="274320"/>
            <a:chOff x="3615119" y="6199008"/>
            <a:chExt cx="731520" cy="274320"/>
          </a:xfrm>
        </p:grpSpPr>
        <p:sp>
          <p:nvSpPr>
            <p:cNvPr id="231" name="Diamond 230">
              <a:extLst>
                <a:ext uri="{FF2B5EF4-FFF2-40B4-BE49-F238E27FC236}">
                  <a16:creationId xmlns:a16="http://schemas.microsoft.com/office/drawing/2014/main" id="{20B9E0E3-F6C7-BB44-B0B1-0264AA2A80E8}"/>
                </a:ext>
              </a:extLst>
            </p:cNvPr>
            <p:cNvSpPr/>
            <p:nvPr/>
          </p:nvSpPr>
          <p:spPr>
            <a:xfrm>
              <a:off x="3615119" y="6199008"/>
              <a:ext cx="731520" cy="27432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01D1CA6-AB52-3C43-8071-ECD33164910F}"/>
                    </a:ext>
                  </a:extLst>
                </p:cNvPr>
                <p:cNvSpPr/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baseline="-25000" dirty="0" err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0522705-6241-674F-82FA-350547AD9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F7F2AD7-9896-0F48-BDA8-3B1C6E80BB3C}"/>
              </a:ext>
            </a:extLst>
          </p:cNvPr>
          <p:cNvCxnSpPr>
            <a:cxnSpLocks/>
            <a:stCxn id="222" idx="0"/>
            <a:endCxn id="231" idx="2"/>
          </p:cNvCxnSpPr>
          <p:nvPr/>
        </p:nvCxnSpPr>
        <p:spPr>
          <a:xfrm flipH="1" flipV="1">
            <a:off x="1374476" y="3952578"/>
            <a:ext cx="5924" cy="58816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5C91E07E-85CC-E044-B64C-C322C44BE06A}"/>
              </a:ext>
            </a:extLst>
          </p:cNvPr>
          <p:cNvCxnSpPr>
            <a:cxnSpLocks/>
            <a:stCxn id="139" idx="3"/>
            <a:endCxn id="135" idx="2"/>
          </p:cNvCxnSpPr>
          <p:nvPr/>
        </p:nvCxnSpPr>
        <p:spPr>
          <a:xfrm flipV="1">
            <a:off x="5898092" y="4891405"/>
            <a:ext cx="933961" cy="488181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68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>
            <a:extLst>
              <a:ext uri="{FF2B5EF4-FFF2-40B4-BE49-F238E27FC236}">
                <a16:creationId xmlns:a16="http://schemas.microsoft.com/office/drawing/2014/main" id="{10E23864-9660-8F48-8C9F-615AFE31EA23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Parcel Land Use Hierarchy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78E89-2AFC-5B46-9DC1-73EE2623686D}"/>
              </a:ext>
            </a:extLst>
          </p:cNvPr>
          <p:cNvSpPr txBox="1"/>
          <p:nvPr/>
        </p:nvSpPr>
        <p:spPr>
          <a:xfrm>
            <a:off x="322755" y="876954"/>
            <a:ext cx="3270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Land use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Unoccupied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Owned Residential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Rental Residential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occupancy seasonal rentals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Commercial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occupancy residential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occupancy seasonal rentals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E6264E-6CAF-B048-835D-2CBB39FC72DF}"/>
              </a:ext>
            </a:extLst>
          </p:cNvPr>
          <p:cNvGrpSpPr/>
          <p:nvPr/>
        </p:nvGrpSpPr>
        <p:grpSpPr>
          <a:xfrm>
            <a:off x="3164830" y="1666862"/>
            <a:ext cx="7448770" cy="3607662"/>
            <a:chOff x="4123119" y="346364"/>
            <a:chExt cx="7448770" cy="3607662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85439A9-BDA8-5543-8830-597A27025C09}"/>
                </a:ext>
              </a:extLst>
            </p:cNvPr>
            <p:cNvSpPr/>
            <p:nvPr/>
          </p:nvSpPr>
          <p:spPr>
            <a:xfrm>
              <a:off x="4123119" y="346364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Driven by tourist population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131ACD9-5DE5-C642-A614-AF9C106C680E}"/>
                </a:ext>
              </a:extLst>
            </p:cNvPr>
            <p:cNvSpPr/>
            <p:nvPr/>
          </p:nvSpPr>
          <p:spPr>
            <a:xfrm>
              <a:off x="4123119" y="1298926"/>
              <a:ext cx="2363678" cy="12798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Individual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A2F31DE-B042-A042-8084-FE2E3362DD32}"/>
                </a:ext>
              </a:extLst>
            </p:cNvPr>
            <p:cNvSpPr/>
            <p:nvPr/>
          </p:nvSpPr>
          <p:spPr>
            <a:xfrm>
              <a:off x="4123119" y="3051676"/>
              <a:ext cx="7448770" cy="9023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Developer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F2CD7A0-AC9C-924C-B9D0-9AA3A59A631F}"/>
                </a:ext>
              </a:extLst>
            </p:cNvPr>
            <p:cNvSpPr/>
            <p:nvPr/>
          </p:nvSpPr>
          <p:spPr>
            <a:xfrm>
              <a:off x="6826237" y="1298927"/>
              <a:ext cx="4743790" cy="12798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Landlord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7DAEEAB1-732F-F74C-BC0A-3957E248A1EE}"/>
                </a:ext>
              </a:extLst>
            </p:cNvPr>
            <p:cNvCxnSpPr>
              <a:cxnSpLocks/>
              <a:stCxn id="30" idx="2"/>
              <a:endCxn id="140" idx="0"/>
            </p:cNvCxnSpPr>
            <p:nvPr/>
          </p:nvCxnSpPr>
          <p:spPr>
            <a:xfrm rot="5400000">
              <a:off x="6162376" y="168155"/>
              <a:ext cx="273354" cy="19881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150115AF-DD4A-8743-B75A-F2F03B029599}"/>
                </a:ext>
              </a:extLst>
            </p:cNvPr>
            <p:cNvCxnSpPr>
              <a:cxnSpLocks/>
              <a:stCxn id="30" idx="3"/>
              <a:endCxn id="2" idx="3"/>
            </p:cNvCxnSpPr>
            <p:nvPr/>
          </p:nvCxnSpPr>
          <p:spPr>
            <a:xfrm>
              <a:off x="8215745" y="693186"/>
              <a:ext cx="3356144" cy="2809665"/>
            </a:xfrm>
            <a:prstGeom prst="bentConnector3">
              <a:avLst>
                <a:gd name="adj1" fmla="val 10681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1E60EB-80CA-0444-8E83-03DC79CB977D}"/>
                </a:ext>
              </a:extLst>
            </p:cNvPr>
            <p:cNvCxnSpPr>
              <a:cxnSpLocks/>
              <a:stCxn id="7" idx="3"/>
              <a:endCxn id="33" idx="1"/>
            </p:cNvCxnSpPr>
            <p:nvPr/>
          </p:nvCxnSpPr>
          <p:spPr>
            <a:xfrm>
              <a:off x="8835055" y="2076159"/>
              <a:ext cx="40252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6CB85B0-4FB0-404F-B587-7488CFCD4FB4}"/>
                </a:ext>
              </a:extLst>
            </p:cNvPr>
            <p:cNvSpPr/>
            <p:nvPr/>
          </p:nvSpPr>
          <p:spPr>
            <a:xfrm>
              <a:off x="6370549" y="360800"/>
              <a:ext cx="1845196" cy="664772"/>
            </a:xfrm>
            <a:prstGeom prst="roundRect">
              <a:avLst>
                <a:gd name="adj" fmla="val 5726"/>
              </a:avLst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Unoccupied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6F98F49A-7194-6D4A-83F6-CB2267A85D8D}"/>
                </a:ext>
              </a:extLst>
            </p:cNvPr>
            <p:cNvCxnSpPr>
              <a:cxnSpLocks/>
              <a:stCxn id="3" idx="1"/>
              <a:endCxn id="140" idx="3"/>
            </p:cNvCxnSpPr>
            <p:nvPr/>
          </p:nvCxnSpPr>
          <p:spPr>
            <a:xfrm flipH="1" flipV="1">
              <a:off x="6486797" y="1938837"/>
              <a:ext cx="339440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4895630D-84F2-0B46-AD5C-ABB5F4477DF7}"/>
                </a:ext>
              </a:extLst>
            </p:cNvPr>
            <p:cNvCxnSpPr>
              <a:cxnSpLocks/>
              <a:stCxn id="30" idx="2"/>
              <a:endCxn id="3" idx="0"/>
            </p:cNvCxnSpPr>
            <p:nvPr/>
          </p:nvCxnSpPr>
          <p:spPr>
            <a:xfrm rot="16200000" flipH="1">
              <a:off x="8108962" y="209756"/>
              <a:ext cx="273355" cy="19049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Elbow Connector 185">
              <a:extLst>
                <a:ext uri="{FF2B5EF4-FFF2-40B4-BE49-F238E27FC236}">
                  <a16:creationId xmlns:a16="http://schemas.microsoft.com/office/drawing/2014/main" id="{A034311E-CF0B-1A4A-AD83-EF10DB5EF7DE}"/>
                </a:ext>
              </a:extLst>
            </p:cNvPr>
            <p:cNvCxnSpPr>
              <a:cxnSpLocks/>
              <a:stCxn id="140" idx="2"/>
              <a:endCxn id="2" idx="0"/>
            </p:cNvCxnSpPr>
            <p:nvPr/>
          </p:nvCxnSpPr>
          <p:spPr>
            <a:xfrm rot="16200000" flipH="1">
              <a:off x="6339767" y="1543938"/>
              <a:ext cx="472929" cy="25425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>
              <a:extLst>
                <a:ext uri="{FF2B5EF4-FFF2-40B4-BE49-F238E27FC236}">
                  <a16:creationId xmlns:a16="http://schemas.microsoft.com/office/drawing/2014/main" id="{127401B3-6A76-814B-AAAE-DA17F412FE0F}"/>
                </a:ext>
              </a:extLst>
            </p:cNvPr>
            <p:cNvCxnSpPr>
              <a:cxnSpLocks/>
              <a:stCxn id="3" idx="2"/>
              <a:endCxn id="2" idx="0"/>
            </p:cNvCxnSpPr>
            <p:nvPr/>
          </p:nvCxnSpPr>
          <p:spPr>
            <a:xfrm rot="5400000">
              <a:off x="8286354" y="2139898"/>
              <a:ext cx="472928" cy="13506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B0ACA97-9AA6-2740-ABCA-82392B3DC007}"/>
                </a:ext>
              </a:extLst>
            </p:cNvPr>
            <p:cNvSpPr/>
            <p:nvPr/>
          </p:nvSpPr>
          <p:spPr>
            <a:xfrm>
              <a:off x="4123119" y="596573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Driven by permanent population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18F9665-98CF-FE42-A15D-479C547BA9E0}"/>
                </a:ext>
              </a:extLst>
            </p:cNvPr>
            <p:cNvSpPr/>
            <p:nvPr/>
          </p:nvSpPr>
          <p:spPr>
            <a:xfrm>
              <a:off x="6957796" y="3453796"/>
              <a:ext cx="1712695" cy="407239"/>
            </a:xfrm>
            <a:prstGeom prst="roundRect">
              <a:avLst>
                <a:gd name="adj" fmla="val 5056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Commercial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1A23EA-027F-4B4A-8ACB-321E19AB17B0}"/>
                </a:ext>
              </a:extLst>
            </p:cNvPr>
            <p:cNvSpPr/>
            <p:nvPr/>
          </p:nvSpPr>
          <p:spPr>
            <a:xfrm>
              <a:off x="9148536" y="1600081"/>
              <a:ext cx="2182892" cy="227055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3B3B7E1-C518-114F-9C1C-0E257B6EE84B}"/>
                </a:ext>
              </a:extLst>
            </p:cNvPr>
            <p:cNvSpPr/>
            <p:nvPr/>
          </p:nvSpPr>
          <p:spPr>
            <a:xfrm>
              <a:off x="4364583" y="1652687"/>
              <a:ext cx="4555067" cy="2217953"/>
            </a:xfrm>
            <a:custGeom>
              <a:avLst/>
              <a:gdLst>
                <a:gd name="connsiteX0" fmla="*/ 4555067 w 4555067"/>
                <a:gd name="connsiteY0" fmla="*/ 5645 h 2562578"/>
                <a:gd name="connsiteX1" fmla="*/ 33867 w 4555067"/>
                <a:gd name="connsiteY1" fmla="*/ 0 h 2562578"/>
                <a:gd name="connsiteX2" fmla="*/ 0 w 4555067"/>
                <a:gd name="connsiteY2" fmla="*/ 2562578 h 2562578"/>
                <a:gd name="connsiteX3" fmla="*/ 2026356 w 4555067"/>
                <a:gd name="connsiteY3" fmla="*/ 2562578 h 2562578"/>
                <a:gd name="connsiteX4" fmla="*/ 2037645 w 4555067"/>
                <a:gd name="connsiteY4" fmla="*/ 891822 h 2562578"/>
                <a:gd name="connsiteX5" fmla="*/ 4549423 w 4555067"/>
                <a:gd name="connsiteY5" fmla="*/ 886178 h 2562578"/>
                <a:gd name="connsiteX6" fmla="*/ 4555067 w 4555067"/>
                <a:gd name="connsiteY6" fmla="*/ 5645 h 256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067" h="2562578">
                  <a:moveTo>
                    <a:pt x="4555067" y="5645"/>
                  </a:moveTo>
                  <a:lnTo>
                    <a:pt x="33867" y="0"/>
                  </a:lnTo>
                  <a:lnTo>
                    <a:pt x="0" y="2562578"/>
                  </a:lnTo>
                  <a:lnTo>
                    <a:pt x="2026356" y="2562578"/>
                  </a:lnTo>
                  <a:lnTo>
                    <a:pt x="2037645" y="891822"/>
                  </a:lnTo>
                  <a:lnTo>
                    <a:pt x="4549423" y="886178"/>
                  </a:lnTo>
                  <a:cubicBezTo>
                    <a:pt x="4551304" y="592667"/>
                    <a:pt x="4553186" y="299156"/>
                    <a:pt x="4555067" y="564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9D252D-5786-304A-9414-9BB08740D9D2}"/>
                </a:ext>
              </a:extLst>
            </p:cNvPr>
            <p:cNvSpPr/>
            <p:nvPr/>
          </p:nvSpPr>
          <p:spPr>
            <a:xfrm>
              <a:off x="6957796" y="1818785"/>
              <a:ext cx="1877259" cy="514748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Rental Residential</a:t>
              </a:r>
            </a:p>
            <a:p>
              <a:pPr algn="ctr"/>
              <a:r>
                <a:rPr lang="en-US" sz="1050" dirty="0"/>
                <a:t>Long-term rental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66BCD9-A782-5A4E-9E3B-67DD16121B33}"/>
                </a:ext>
              </a:extLst>
            </p:cNvPr>
            <p:cNvSpPr/>
            <p:nvPr/>
          </p:nvSpPr>
          <p:spPr>
            <a:xfrm>
              <a:off x="4497853" y="1762836"/>
              <a:ext cx="1642164" cy="664772"/>
            </a:xfrm>
            <a:prstGeom prst="roundRect">
              <a:avLst>
                <a:gd name="adj" fmla="val 416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Owned Residential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00E895C-6F1E-9447-9AF9-19DB941354FC}"/>
                </a:ext>
              </a:extLst>
            </p:cNvPr>
            <p:cNvSpPr/>
            <p:nvPr/>
          </p:nvSpPr>
          <p:spPr>
            <a:xfrm>
              <a:off x="4497853" y="3151328"/>
              <a:ext cx="1642164" cy="664772"/>
            </a:xfrm>
            <a:prstGeom prst="roundRect">
              <a:avLst>
                <a:gd name="adj" fmla="val 684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High occupancy residential 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AE16EA4-832E-5440-B30E-FA89C7FC2FEC}"/>
                </a:ext>
              </a:extLst>
            </p:cNvPr>
            <p:cNvSpPr/>
            <p:nvPr/>
          </p:nvSpPr>
          <p:spPr>
            <a:xfrm>
              <a:off x="9237582" y="1687125"/>
              <a:ext cx="2043670" cy="778068"/>
            </a:xfrm>
            <a:prstGeom prst="roundRect">
              <a:avLst>
                <a:gd name="adj" fmla="val 598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Low occupancy seasonal rental</a:t>
              </a:r>
            </a:p>
            <a:p>
              <a:pPr algn="ctr"/>
              <a:r>
                <a:rPr lang="en-US" sz="1050" dirty="0"/>
                <a:t>Short-term rental (Airbnb)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55F6781C-A698-424C-A02B-031BF2F5DE34}"/>
                </a:ext>
              </a:extLst>
            </p:cNvPr>
            <p:cNvSpPr/>
            <p:nvPr/>
          </p:nvSpPr>
          <p:spPr>
            <a:xfrm>
              <a:off x="9255700" y="3138681"/>
              <a:ext cx="2043670" cy="664772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High occupancy seasonal rental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4F71315-CF31-6A4A-B06D-A959141C7295}"/>
                </a:ext>
              </a:extLst>
            </p:cNvPr>
            <p:cNvSpPr/>
            <p:nvPr/>
          </p:nvSpPr>
          <p:spPr>
            <a:xfrm>
              <a:off x="4123119" y="841186"/>
              <a:ext cx="1920240" cy="182880"/>
            </a:xfrm>
            <a:prstGeom prst="roundRect">
              <a:avLst>
                <a:gd name="adj" fmla="val 5844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Static – does not evolve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02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>
            <a:extLst>
              <a:ext uri="{FF2B5EF4-FFF2-40B4-BE49-F238E27FC236}">
                <a16:creationId xmlns:a16="http://schemas.microsoft.com/office/drawing/2014/main" id="{10E23864-9660-8F48-8C9F-615AFE31EA23}"/>
              </a:ext>
            </a:extLst>
          </p:cNvPr>
          <p:cNvSpPr txBox="1"/>
          <p:nvPr/>
        </p:nvSpPr>
        <p:spPr>
          <a:xfrm>
            <a:off x="255437" y="231521"/>
            <a:ext cx="28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b="1" dirty="0"/>
              <a:t>Agent-Driven Market</a:t>
            </a:r>
            <a:endParaRPr lang="en-US" sz="11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2674DB-00AF-F345-8B1E-0C99196DAAAC}"/>
              </a:ext>
            </a:extLst>
          </p:cNvPr>
          <p:cNvGrpSpPr/>
          <p:nvPr/>
        </p:nvGrpSpPr>
        <p:grpSpPr>
          <a:xfrm>
            <a:off x="272338" y="813083"/>
            <a:ext cx="4067540" cy="2739211"/>
            <a:chOff x="114473" y="803066"/>
            <a:chExt cx="4067540" cy="2739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43FB82-10CD-1942-9800-F5A4AC436396}"/>
                </a:ext>
              </a:extLst>
            </p:cNvPr>
            <p:cNvSpPr txBox="1"/>
            <p:nvPr/>
          </p:nvSpPr>
          <p:spPr>
            <a:xfrm>
              <a:off x="114473" y="803066"/>
              <a:ext cx="3990874" cy="27392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u="sng" dirty="0"/>
                <a:t>Individuals</a:t>
              </a:r>
            </a:p>
            <a:p>
              <a:endParaRPr lang="en-US" sz="1200" dirty="0"/>
            </a:p>
            <a:p>
              <a:r>
                <a:rPr lang="en-US" sz="1200" dirty="0"/>
                <a:t>Associated with </a:t>
              </a:r>
              <a:r>
                <a:rPr lang="en-US" sz="1200" i="1" dirty="0"/>
                <a:t>Owned Residential</a:t>
              </a:r>
              <a:r>
                <a:rPr lang="en-US" sz="1200" dirty="0"/>
                <a:t> land use</a:t>
              </a:r>
            </a:p>
            <a:p>
              <a:endParaRPr lang="en-US" sz="1200" dirty="0"/>
            </a:p>
            <a:p>
              <a:r>
                <a:rPr lang="en-US" sz="1200" u="sng" dirty="0"/>
                <a:t>Decisions: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No change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unoccupied property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landlord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landlord (L5)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landlord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landlord (L4)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developer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developer (D4)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endParaRPr lang="en-US" sz="1200" dirty="0"/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946755E6-C8DB-144F-8CBD-9F1382F611B2}"/>
                </a:ext>
              </a:extLst>
            </p:cNvPr>
            <p:cNvSpPr/>
            <p:nvPr/>
          </p:nvSpPr>
          <p:spPr>
            <a:xfrm>
              <a:off x="2349012" y="2195803"/>
              <a:ext cx="742423" cy="669456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Brace 88">
              <a:extLst>
                <a:ext uri="{FF2B5EF4-FFF2-40B4-BE49-F238E27FC236}">
                  <a16:creationId xmlns:a16="http://schemas.microsoft.com/office/drawing/2014/main" id="{8EEEDC66-A1AC-DE47-8861-998FE32B0064}"/>
                </a:ext>
              </a:extLst>
            </p:cNvPr>
            <p:cNvSpPr/>
            <p:nvPr/>
          </p:nvSpPr>
          <p:spPr>
            <a:xfrm>
              <a:off x="2392854" y="2950991"/>
              <a:ext cx="611828" cy="485238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DE7B2B9B-F8C2-5C43-B252-0CBB1B48D0D3}"/>
                </a:ext>
              </a:extLst>
            </p:cNvPr>
            <p:cNvSpPr/>
            <p:nvPr/>
          </p:nvSpPr>
          <p:spPr>
            <a:xfrm>
              <a:off x="2114635" y="1750713"/>
              <a:ext cx="504602" cy="307591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19432-C8D7-CE4B-8DC8-75240D660D5C}"/>
                </a:ext>
              </a:extLst>
            </p:cNvPr>
            <p:cNvSpPr txBox="1"/>
            <p:nvPr/>
          </p:nvSpPr>
          <p:spPr>
            <a:xfrm>
              <a:off x="2595257" y="1693027"/>
              <a:ext cx="1003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self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9E2799-A73B-D74D-BC3C-D283F15F702D}"/>
                </a:ext>
              </a:extLst>
            </p:cNvPr>
            <p:cNvSpPr txBox="1"/>
            <p:nvPr/>
          </p:nvSpPr>
          <p:spPr>
            <a:xfrm>
              <a:off x="3051277" y="2338782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landlord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E559D9-3B0A-884F-8D12-8FB81119716F}"/>
                </a:ext>
              </a:extLst>
            </p:cNvPr>
            <p:cNvSpPr txBox="1"/>
            <p:nvPr/>
          </p:nvSpPr>
          <p:spPr>
            <a:xfrm>
              <a:off x="2937436" y="2983098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developer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EB1173-B69C-7C4E-AB05-AACF54BDFB59}"/>
              </a:ext>
            </a:extLst>
          </p:cNvPr>
          <p:cNvGrpSpPr/>
          <p:nvPr/>
        </p:nvGrpSpPr>
        <p:grpSpPr>
          <a:xfrm>
            <a:off x="255437" y="3788607"/>
            <a:ext cx="4510197" cy="2862322"/>
            <a:chOff x="114473" y="3748479"/>
            <a:chExt cx="4510197" cy="286232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1A2B75-9A29-D940-A29F-148F263DA450}"/>
                </a:ext>
              </a:extLst>
            </p:cNvPr>
            <p:cNvSpPr txBox="1"/>
            <p:nvPr/>
          </p:nvSpPr>
          <p:spPr>
            <a:xfrm>
              <a:off x="114473" y="3748479"/>
              <a:ext cx="4286174" cy="286232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u="sng" dirty="0"/>
                <a:t>Landlords</a:t>
              </a:r>
            </a:p>
            <a:p>
              <a:endParaRPr lang="en-US" sz="1200" dirty="0"/>
            </a:p>
            <a:p>
              <a:r>
                <a:rPr lang="en-US" sz="1200" dirty="0"/>
                <a:t>Associated with </a:t>
              </a:r>
              <a:r>
                <a:rPr lang="en-US" sz="1200" i="1" dirty="0"/>
                <a:t>Rental Residential</a:t>
              </a:r>
              <a:r>
                <a:rPr lang="en-US" sz="1200" dirty="0"/>
                <a:t> and </a:t>
              </a:r>
              <a:r>
                <a:rPr lang="en-US" sz="1200" i="1" dirty="0"/>
                <a:t>LOSR</a:t>
              </a:r>
            </a:p>
            <a:p>
              <a:endParaRPr lang="en-US" sz="1200" dirty="0"/>
            </a:p>
            <a:p>
              <a:r>
                <a:rPr lang="en-US" sz="1200" u="sng" dirty="0"/>
                <a:t>Decisions</a:t>
              </a:r>
              <a:r>
                <a:rPr lang="en-US" sz="1200" dirty="0"/>
                <a:t>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No change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Transition parcel between </a:t>
              </a:r>
              <a:r>
                <a:rPr lang="en-US" sz="1000" i="1" dirty="0"/>
                <a:t>Rental Residential</a:t>
              </a:r>
              <a:r>
                <a:rPr lang="en-US" sz="1000" dirty="0"/>
                <a:t> and </a:t>
              </a:r>
              <a:r>
                <a:rPr lang="en-US" sz="1000" i="1" dirty="0"/>
                <a:t>LOSR</a:t>
              </a:r>
            </a:p>
            <a:p>
              <a:pPr marL="685800" lvl="1" indent="-228600">
                <a:buFont typeface="Arial" panose="020B0604020202020204" pitchFamily="34" charset="0"/>
                <a:buChar char="•"/>
              </a:pPr>
              <a:r>
                <a:rPr lang="en-US" sz="1000" dirty="0"/>
                <a:t>Driven by resident/tourist numbers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unoccupied property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individual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individual (I4)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individual 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individual (I3)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developer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developer (D5)</a:t>
              </a:r>
            </a:p>
          </p:txBody>
        </p:sp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6B857B07-2921-F849-B28C-2EC8C62BB56F}"/>
                </a:ext>
              </a:extLst>
            </p:cNvPr>
            <p:cNvSpPr/>
            <p:nvPr/>
          </p:nvSpPr>
          <p:spPr>
            <a:xfrm>
              <a:off x="2527487" y="5426749"/>
              <a:ext cx="742423" cy="669852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11F2A1F3-35F9-2946-858A-082CD93A2CC9}"/>
                </a:ext>
              </a:extLst>
            </p:cNvPr>
            <p:cNvSpPr/>
            <p:nvPr/>
          </p:nvSpPr>
          <p:spPr>
            <a:xfrm>
              <a:off x="2379490" y="6218915"/>
              <a:ext cx="611828" cy="356719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F904484D-D1E5-D54B-90F0-03E51C70802E}"/>
                </a:ext>
              </a:extLst>
            </p:cNvPr>
            <p:cNvSpPr/>
            <p:nvPr/>
          </p:nvSpPr>
          <p:spPr>
            <a:xfrm>
              <a:off x="3058429" y="4638746"/>
              <a:ext cx="611828" cy="606551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2BD3631-81C3-DD47-82CE-46561E2BE168}"/>
                </a:ext>
              </a:extLst>
            </p:cNvPr>
            <p:cNvSpPr txBox="1"/>
            <p:nvPr/>
          </p:nvSpPr>
          <p:spPr>
            <a:xfrm>
              <a:off x="3621060" y="4741966"/>
              <a:ext cx="1003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self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F85418A-FA90-9547-A0CC-E1FF0A0B0FA1}"/>
                </a:ext>
              </a:extLst>
            </p:cNvPr>
            <p:cNvSpPr txBox="1"/>
            <p:nvPr/>
          </p:nvSpPr>
          <p:spPr>
            <a:xfrm>
              <a:off x="3269910" y="5561620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individual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50F020B-E431-7644-B601-55310BDC91A7}"/>
                </a:ext>
              </a:extLst>
            </p:cNvPr>
            <p:cNvSpPr txBox="1"/>
            <p:nvPr/>
          </p:nvSpPr>
          <p:spPr>
            <a:xfrm>
              <a:off x="2947176" y="6203163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developer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B1162B-5879-F446-B685-F3C5B400BD3F}"/>
              </a:ext>
            </a:extLst>
          </p:cNvPr>
          <p:cNvGrpSpPr/>
          <p:nvPr/>
        </p:nvGrpSpPr>
        <p:grpSpPr>
          <a:xfrm>
            <a:off x="4787033" y="3788607"/>
            <a:ext cx="4286174" cy="2554545"/>
            <a:chOff x="7616835" y="4057925"/>
            <a:chExt cx="4286174" cy="2554545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F5BAC01-206A-844C-82D3-BDB0D6221B0E}"/>
                </a:ext>
              </a:extLst>
            </p:cNvPr>
            <p:cNvSpPr txBox="1"/>
            <p:nvPr/>
          </p:nvSpPr>
          <p:spPr>
            <a:xfrm>
              <a:off x="7616835" y="4057925"/>
              <a:ext cx="4286174" cy="255454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u="sng" dirty="0"/>
                <a:t>Developers</a:t>
              </a:r>
            </a:p>
            <a:p>
              <a:endParaRPr lang="en-US" sz="1200" dirty="0"/>
            </a:p>
            <a:p>
              <a:r>
                <a:rPr lang="en-US" sz="1200" dirty="0"/>
                <a:t>Associated with </a:t>
              </a:r>
              <a:r>
                <a:rPr lang="en-US" sz="1200" i="1" dirty="0"/>
                <a:t>HOR</a:t>
              </a:r>
              <a:r>
                <a:rPr lang="en-US" sz="1200" dirty="0"/>
                <a:t>, </a:t>
              </a:r>
              <a:r>
                <a:rPr lang="en-US" sz="1200" i="1" dirty="0"/>
                <a:t>Commercial, </a:t>
              </a:r>
              <a:r>
                <a:rPr lang="en-US" sz="1200" dirty="0"/>
                <a:t>and</a:t>
              </a:r>
              <a:r>
                <a:rPr lang="en-US" sz="1200" i="1" dirty="0"/>
                <a:t> HOSR</a:t>
              </a:r>
            </a:p>
            <a:p>
              <a:endParaRPr lang="en-US" sz="1200" dirty="0"/>
            </a:p>
            <a:p>
              <a:r>
                <a:rPr lang="en-US" sz="1200" u="sng" dirty="0"/>
                <a:t>Decisions</a:t>
              </a:r>
              <a:r>
                <a:rPr lang="en-US" sz="1200" dirty="0"/>
                <a:t>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No change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Transition parcel from commercial to HOSR</a:t>
              </a:r>
              <a:endParaRPr lang="en-US" sz="1000" i="1" dirty="0"/>
            </a:p>
            <a:p>
              <a:pPr marL="685800" lvl="1" indent="-228600">
                <a:buFont typeface="Arial" panose="020B0604020202020204" pitchFamily="34" charset="0"/>
                <a:buChar char="•"/>
              </a:pPr>
              <a:r>
                <a:rPr lang="en-US" sz="1000" dirty="0"/>
                <a:t>Driven by resident/tourist numbers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unoccupied property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individual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individual (I5)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landlord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landlord (L6)</a:t>
              </a:r>
            </a:p>
          </p:txBody>
        </p:sp>
        <p:sp>
          <p:nvSpPr>
            <p:cNvPr id="100" name="Right Brace 99">
              <a:extLst>
                <a:ext uri="{FF2B5EF4-FFF2-40B4-BE49-F238E27FC236}">
                  <a16:creationId xmlns:a16="http://schemas.microsoft.com/office/drawing/2014/main" id="{B2C6A0EA-2E03-DC40-B8BD-585909D865C0}"/>
                </a:ext>
              </a:extLst>
            </p:cNvPr>
            <p:cNvSpPr/>
            <p:nvPr/>
          </p:nvSpPr>
          <p:spPr>
            <a:xfrm>
              <a:off x="10029849" y="5736195"/>
              <a:ext cx="742423" cy="400110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Brace 100">
              <a:extLst>
                <a:ext uri="{FF2B5EF4-FFF2-40B4-BE49-F238E27FC236}">
                  <a16:creationId xmlns:a16="http://schemas.microsoft.com/office/drawing/2014/main" id="{FA0C80DC-9313-644E-A35A-83D8DEE37645}"/>
                </a:ext>
              </a:extLst>
            </p:cNvPr>
            <p:cNvSpPr/>
            <p:nvPr/>
          </p:nvSpPr>
          <p:spPr>
            <a:xfrm>
              <a:off x="10048876" y="6217752"/>
              <a:ext cx="611828" cy="356719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ight Brace 101">
              <a:extLst>
                <a:ext uri="{FF2B5EF4-FFF2-40B4-BE49-F238E27FC236}">
                  <a16:creationId xmlns:a16="http://schemas.microsoft.com/office/drawing/2014/main" id="{3C3FE2BA-D56B-FC40-8EC0-83972887D278}"/>
                </a:ext>
              </a:extLst>
            </p:cNvPr>
            <p:cNvSpPr/>
            <p:nvPr/>
          </p:nvSpPr>
          <p:spPr>
            <a:xfrm>
              <a:off x="10023238" y="5019566"/>
              <a:ext cx="611828" cy="606551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5C95D43-679F-6041-83A0-237D15160820}"/>
                </a:ext>
              </a:extLst>
            </p:cNvPr>
            <p:cNvSpPr txBox="1"/>
            <p:nvPr/>
          </p:nvSpPr>
          <p:spPr>
            <a:xfrm>
              <a:off x="10594871" y="5126540"/>
              <a:ext cx="1003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self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D51D0F-C4F1-9941-B271-2F32328460F2}"/>
                </a:ext>
              </a:extLst>
            </p:cNvPr>
            <p:cNvSpPr txBox="1"/>
            <p:nvPr/>
          </p:nvSpPr>
          <p:spPr>
            <a:xfrm>
              <a:off x="10714859" y="5727356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individual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005EFA2-C971-7B46-AF2E-EEBA74D9CDF1}"/>
                </a:ext>
              </a:extLst>
            </p:cNvPr>
            <p:cNvSpPr txBox="1"/>
            <p:nvPr/>
          </p:nvSpPr>
          <p:spPr>
            <a:xfrm>
              <a:off x="10611963" y="6185659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landlord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F7688DB-8939-5B44-A1A1-98F8D0045C42}"/>
              </a:ext>
            </a:extLst>
          </p:cNvPr>
          <p:cNvGrpSpPr>
            <a:grpSpLocks noChangeAspect="1"/>
          </p:cNvGrpSpPr>
          <p:nvPr/>
        </p:nvGrpSpPr>
        <p:grpSpPr>
          <a:xfrm>
            <a:off x="5257886" y="137441"/>
            <a:ext cx="6314003" cy="3414853"/>
            <a:chOff x="4123119" y="346364"/>
            <a:chExt cx="7448770" cy="4028578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81548B4-4A07-B14A-A2CE-730F5541F5B4}"/>
                </a:ext>
              </a:extLst>
            </p:cNvPr>
            <p:cNvSpPr/>
            <p:nvPr/>
          </p:nvSpPr>
          <p:spPr>
            <a:xfrm>
              <a:off x="4123119" y="346364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Driven by tourist population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0335DD-74B4-314B-96E6-9A9BCC37A774}"/>
                </a:ext>
              </a:extLst>
            </p:cNvPr>
            <p:cNvSpPr/>
            <p:nvPr/>
          </p:nvSpPr>
          <p:spPr>
            <a:xfrm>
              <a:off x="4123119" y="1298926"/>
              <a:ext cx="2363678" cy="13794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Individual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94C90A0-7928-8246-9A2F-81DE3C497E9D}"/>
                </a:ext>
              </a:extLst>
            </p:cNvPr>
            <p:cNvSpPr/>
            <p:nvPr/>
          </p:nvSpPr>
          <p:spPr>
            <a:xfrm>
              <a:off x="4123119" y="3051676"/>
              <a:ext cx="7448770" cy="13232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Developer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2A77565-6CA5-C041-A696-4361D3A6F4C2}"/>
                </a:ext>
              </a:extLst>
            </p:cNvPr>
            <p:cNvSpPr/>
            <p:nvPr/>
          </p:nvSpPr>
          <p:spPr>
            <a:xfrm>
              <a:off x="6826237" y="1298927"/>
              <a:ext cx="4743790" cy="13794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Landlord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0F6834EC-C098-1B4A-85C0-6D86B7EDF106}"/>
                </a:ext>
              </a:extLst>
            </p:cNvPr>
            <p:cNvCxnSpPr>
              <a:cxnSpLocks/>
              <a:stCxn id="57" idx="2"/>
              <a:endCxn id="51" idx="0"/>
            </p:cNvCxnSpPr>
            <p:nvPr/>
          </p:nvCxnSpPr>
          <p:spPr>
            <a:xfrm rot="5400000">
              <a:off x="6162376" y="168155"/>
              <a:ext cx="273354" cy="19881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486C9C62-FDDE-5145-98BA-3C1CAC9A857B}"/>
                </a:ext>
              </a:extLst>
            </p:cNvPr>
            <p:cNvCxnSpPr>
              <a:cxnSpLocks/>
              <a:stCxn id="57" idx="3"/>
              <a:endCxn id="52" idx="3"/>
            </p:cNvCxnSpPr>
            <p:nvPr/>
          </p:nvCxnSpPr>
          <p:spPr>
            <a:xfrm>
              <a:off x="8215745" y="693186"/>
              <a:ext cx="3356144" cy="3020123"/>
            </a:xfrm>
            <a:prstGeom prst="bentConnector3">
              <a:avLst>
                <a:gd name="adj1" fmla="val 10681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3965FAE-2C61-BE42-BAED-D2CD9DC91181}"/>
                </a:ext>
              </a:extLst>
            </p:cNvPr>
            <p:cNvCxnSpPr>
              <a:cxnSpLocks/>
              <a:stCxn id="84" idx="3"/>
              <a:endCxn id="108" idx="1"/>
            </p:cNvCxnSpPr>
            <p:nvPr/>
          </p:nvCxnSpPr>
          <p:spPr>
            <a:xfrm flipV="1">
              <a:off x="8835055" y="2121052"/>
              <a:ext cx="402527" cy="19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FAE7DDC1-2C22-0741-A728-37E863F1B262}"/>
                </a:ext>
              </a:extLst>
            </p:cNvPr>
            <p:cNvSpPr/>
            <p:nvPr/>
          </p:nvSpPr>
          <p:spPr>
            <a:xfrm>
              <a:off x="6370549" y="360800"/>
              <a:ext cx="1845196" cy="664772"/>
            </a:xfrm>
            <a:prstGeom prst="roundRect">
              <a:avLst>
                <a:gd name="adj" fmla="val 5726"/>
              </a:avLst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Unoccupied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0231275-7058-5D4F-BA68-722852F761A3}"/>
                </a:ext>
              </a:extLst>
            </p:cNvPr>
            <p:cNvCxnSpPr>
              <a:cxnSpLocks/>
              <a:stCxn id="53" idx="1"/>
              <a:endCxn id="51" idx="3"/>
            </p:cNvCxnSpPr>
            <p:nvPr/>
          </p:nvCxnSpPr>
          <p:spPr>
            <a:xfrm flipH="1" flipV="1">
              <a:off x="6486797" y="1988664"/>
              <a:ext cx="339440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987B14B1-E7DE-5A4F-BA0C-548FD964A62F}"/>
                </a:ext>
              </a:extLst>
            </p:cNvPr>
            <p:cNvCxnSpPr>
              <a:cxnSpLocks/>
              <a:stCxn id="57" idx="2"/>
              <a:endCxn id="53" idx="0"/>
            </p:cNvCxnSpPr>
            <p:nvPr/>
          </p:nvCxnSpPr>
          <p:spPr>
            <a:xfrm rot="16200000" flipH="1">
              <a:off x="8108962" y="209756"/>
              <a:ext cx="273355" cy="19049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DAEBAFE6-B368-6443-91B7-20C582B88B15}"/>
                </a:ext>
              </a:extLst>
            </p:cNvPr>
            <p:cNvCxnSpPr>
              <a:cxnSpLocks/>
              <a:stCxn id="51" idx="2"/>
              <a:endCxn id="52" idx="0"/>
            </p:cNvCxnSpPr>
            <p:nvPr/>
          </p:nvCxnSpPr>
          <p:spPr>
            <a:xfrm rot="16200000" flipH="1">
              <a:off x="6389594" y="1593765"/>
              <a:ext cx="373275" cy="25425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D66865CA-9CF5-4E4F-BD86-8CB335BA2A0A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 rot="5400000">
              <a:off x="8336181" y="2189725"/>
              <a:ext cx="373274" cy="13506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C09D4F64-D5C9-FC44-BAEB-9238817E0579}"/>
                </a:ext>
              </a:extLst>
            </p:cNvPr>
            <p:cNvSpPr/>
            <p:nvPr/>
          </p:nvSpPr>
          <p:spPr>
            <a:xfrm>
              <a:off x="4123119" y="596573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Driven by permanent population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B567DA8-5F9A-F744-8930-9D6CE3F6D6AA}"/>
                </a:ext>
              </a:extLst>
            </p:cNvPr>
            <p:cNvSpPr/>
            <p:nvPr/>
          </p:nvSpPr>
          <p:spPr>
            <a:xfrm>
              <a:off x="6957796" y="3418952"/>
              <a:ext cx="1712695" cy="664772"/>
            </a:xfrm>
            <a:prstGeom prst="roundRect">
              <a:avLst>
                <a:gd name="adj" fmla="val 5056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Commercial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04A01D-8AE6-E14B-8F58-2FB925914764}"/>
                </a:ext>
              </a:extLst>
            </p:cNvPr>
            <p:cNvSpPr/>
            <p:nvPr/>
          </p:nvSpPr>
          <p:spPr>
            <a:xfrm>
              <a:off x="9148536" y="1600081"/>
              <a:ext cx="2182892" cy="261518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FEEC379-EEE3-5E49-8F77-AA7482D7C01E}"/>
                </a:ext>
              </a:extLst>
            </p:cNvPr>
            <p:cNvSpPr/>
            <p:nvPr/>
          </p:nvSpPr>
          <p:spPr>
            <a:xfrm>
              <a:off x="4364583" y="1652687"/>
              <a:ext cx="4555067" cy="2562578"/>
            </a:xfrm>
            <a:custGeom>
              <a:avLst/>
              <a:gdLst>
                <a:gd name="connsiteX0" fmla="*/ 4555067 w 4555067"/>
                <a:gd name="connsiteY0" fmla="*/ 5645 h 2562578"/>
                <a:gd name="connsiteX1" fmla="*/ 33867 w 4555067"/>
                <a:gd name="connsiteY1" fmla="*/ 0 h 2562578"/>
                <a:gd name="connsiteX2" fmla="*/ 0 w 4555067"/>
                <a:gd name="connsiteY2" fmla="*/ 2562578 h 2562578"/>
                <a:gd name="connsiteX3" fmla="*/ 2026356 w 4555067"/>
                <a:gd name="connsiteY3" fmla="*/ 2562578 h 2562578"/>
                <a:gd name="connsiteX4" fmla="*/ 2037645 w 4555067"/>
                <a:gd name="connsiteY4" fmla="*/ 891822 h 2562578"/>
                <a:gd name="connsiteX5" fmla="*/ 4549423 w 4555067"/>
                <a:gd name="connsiteY5" fmla="*/ 886178 h 2562578"/>
                <a:gd name="connsiteX6" fmla="*/ 4555067 w 4555067"/>
                <a:gd name="connsiteY6" fmla="*/ 5645 h 256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067" h="2562578">
                  <a:moveTo>
                    <a:pt x="4555067" y="5645"/>
                  </a:moveTo>
                  <a:lnTo>
                    <a:pt x="33867" y="0"/>
                  </a:lnTo>
                  <a:lnTo>
                    <a:pt x="0" y="2562578"/>
                  </a:lnTo>
                  <a:lnTo>
                    <a:pt x="2026356" y="2562578"/>
                  </a:lnTo>
                  <a:lnTo>
                    <a:pt x="2037645" y="891822"/>
                  </a:lnTo>
                  <a:lnTo>
                    <a:pt x="4549423" y="886178"/>
                  </a:lnTo>
                  <a:cubicBezTo>
                    <a:pt x="4551304" y="592667"/>
                    <a:pt x="4553186" y="299156"/>
                    <a:pt x="4555067" y="564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AB9D8B7F-FA67-3640-BE1B-840C323AE5CF}"/>
                </a:ext>
              </a:extLst>
            </p:cNvPr>
            <p:cNvSpPr/>
            <p:nvPr/>
          </p:nvSpPr>
          <p:spPr>
            <a:xfrm>
              <a:off x="6957796" y="1790647"/>
              <a:ext cx="1877259" cy="664772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Rental Residential</a:t>
              </a:r>
            </a:p>
            <a:p>
              <a:pPr algn="ctr"/>
              <a:r>
                <a:rPr lang="en-US" sz="900" dirty="0"/>
                <a:t>Long-term rental</a:t>
              </a: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2F44D828-DA0E-C045-9722-48FC3049994F}"/>
                </a:ext>
              </a:extLst>
            </p:cNvPr>
            <p:cNvSpPr/>
            <p:nvPr/>
          </p:nvSpPr>
          <p:spPr>
            <a:xfrm>
              <a:off x="4497853" y="1762836"/>
              <a:ext cx="1642164" cy="664772"/>
            </a:xfrm>
            <a:prstGeom prst="roundRect">
              <a:avLst>
                <a:gd name="adj" fmla="val 416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Owned Residential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12094E61-26A1-2B46-8D83-2A2499081675}"/>
                </a:ext>
              </a:extLst>
            </p:cNvPr>
            <p:cNvSpPr/>
            <p:nvPr/>
          </p:nvSpPr>
          <p:spPr>
            <a:xfrm>
              <a:off x="4497853" y="3418952"/>
              <a:ext cx="1642164" cy="664772"/>
            </a:xfrm>
            <a:prstGeom prst="roundRect">
              <a:avLst>
                <a:gd name="adj" fmla="val 684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High occupancy residential (HOR) </a:t>
              </a: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F5FE23EF-8639-6D4E-8691-3DD8D7F3145E}"/>
                </a:ext>
              </a:extLst>
            </p:cNvPr>
            <p:cNvSpPr/>
            <p:nvPr/>
          </p:nvSpPr>
          <p:spPr>
            <a:xfrm>
              <a:off x="9237582" y="1732018"/>
              <a:ext cx="2043670" cy="778068"/>
            </a:xfrm>
            <a:prstGeom prst="roundRect">
              <a:avLst>
                <a:gd name="adj" fmla="val 598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Low occupancy seasonal rental (LOSR)</a:t>
              </a:r>
            </a:p>
            <a:p>
              <a:pPr algn="ctr"/>
              <a:r>
                <a:rPr lang="en-US" sz="900" dirty="0"/>
                <a:t>Short-term rental (Airbnb)</a:t>
              </a: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41BDA194-1262-9D42-9779-24FE3FFFD70A}"/>
                </a:ext>
              </a:extLst>
            </p:cNvPr>
            <p:cNvSpPr/>
            <p:nvPr/>
          </p:nvSpPr>
          <p:spPr>
            <a:xfrm>
              <a:off x="9255700" y="3406305"/>
              <a:ext cx="2043670" cy="664772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High occupancy seasonal rental (HOSR)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3ED1B29B-AA11-9643-9AAC-AFD11B005768}"/>
                </a:ext>
              </a:extLst>
            </p:cNvPr>
            <p:cNvSpPr/>
            <p:nvPr/>
          </p:nvSpPr>
          <p:spPr>
            <a:xfrm>
              <a:off x="4123119" y="841186"/>
              <a:ext cx="1920240" cy="182880"/>
            </a:xfrm>
            <a:prstGeom prst="roundRect">
              <a:avLst>
                <a:gd name="adj" fmla="val 5844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Static – does not evolve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622F0-9042-6348-BB69-FE6F007FED3C}"/>
              </a:ext>
            </a:extLst>
          </p:cNvPr>
          <p:cNvSpPr txBox="1"/>
          <p:nvPr/>
        </p:nvSpPr>
        <p:spPr>
          <a:xfrm>
            <a:off x="9318629" y="4060477"/>
            <a:ext cx="261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Look into Cobb-Douglas utility functions!!</a:t>
            </a:r>
          </a:p>
        </p:txBody>
      </p:sp>
    </p:spTree>
    <p:extLst>
      <p:ext uri="{BB962C8B-B14F-4D97-AF65-F5344CB8AC3E}">
        <p14:creationId xmlns:p14="http://schemas.microsoft.com/office/powerpoint/2010/main" val="141984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42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C8201-C6C9-2545-8A06-FE4CEEE3D241}"/>
              </a:ext>
            </a:extLst>
          </p:cNvPr>
          <p:cNvSpPr txBox="1"/>
          <p:nvPr/>
        </p:nvSpPr>
        <p:spPr>
          <a:xfrm>
            <a:off x="47135" y="2436962"/>
            <a:ext cx="5740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Using transition potential from White and </a:t>
            </a:r>
            <a:r>
              <a:rPr lang="en-US" sz="1400" dirty="0" err="1"/>
              <a:t>Engelen</a:t>
            </a:r>
            <a:r>
              <a:rPr lang="en-US" sz="1400" dirty="0"/>
              <a:t> (2000)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Highly cited: 857 citations on Google Scholar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Used by </a:t>
            </a:r>
            <a:r>
              <a:rPr lang="en-US" sz="1200" dirty="0" err="1"/>
              <a:t>Hemmati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 (2021)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0CD3C-55DF-5E40-BE49-91A751A20E2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ABM and Transition Potential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F6FC97-7E18-314D-BCBE-52BF8E03DA78}"/>
                  </a:ext>
                </a:extLst>
              </p:cNvPr>
              <p:cNvSpPr txBox="1"/>
              <p:nvPr/>
            </p:nvSpPr>
            <p:spPr>
              <a:xfrm>
                <a:off x="2107147" y="4101991"/>
                <a:ext cx="3108928" cy="465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F6FC97-7E18-314D-BCBE-52BF8E03D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147" y="4101991"/>
                <a:ext cx="3108928" cy="465577"/>
              </a:xfrm>
              <a:prstGeom prst="rect">
                <a:avLst/>
              </a:prstGeom>
              <a:blipFill>
                <a:blip r:embed="rId3"/>
                <a:stretch>
                  <a:fillRect l="-2449" r="-1224" b="-27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C6566B5-861F-B140-9D43-CD81B5948530}"/>
              </a:ext>
            </a:extLst>
          </p:cNvPr>
          <p:cNvGrpSpPr>
            <a:grpSpLocks noChangeAspect="1"/>
          </p:cNvGrpSpPr>
          <p:nvPr/>
        </p:nvGrpSpPr>
        <p:grpSpPr>
          <a:xfrm>
            <a:off x="6713734" y="329282"/>
            <a:ext cx="5222828" cy="3133696"/>
            <a:chOff x="8102995" y="390232"/>
            <a:chExt cx="3705211" cy="222312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4436B7C-2AF8-2C49-8693-8E09E6C75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995" y="390232"/>
              <a:ext cx="3705211" cy="22231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A35A83-AA32-034D-947D-2C9F349CADAA}"/>
                    </a:ext>
                  </a:extLst>
                </p:cNvPr>
                <p:cNvSpPr txBox="1"/>
                <p:nvPr/>
              </p:nvSpPr>
              <p:spPr>
                <a:xfrm>
                  <a:off x="9510524" y="462353"/>
                  <a:ext cx="159601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A35A83-AA32-034D-947D-2C9F349CA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24" y="462353"/>
                  <a:ext cx="1596014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F9B485-C7C3-E240-8888-76F00B88C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79743"/>
                  </p:ext>
                </p:extLst>
              </p:nvPr>
            </p:nvGraphicFramePr>
            <p:xfrm>
              <a:off x="7497865" y="3820370"/>
              <a:ext cx="4032496" cy="255727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0515">
                      <a:extLst>
                        <a:ext uri="{9D8B030D-6E8A-4147-A177-3AD203B41FA5}">
                          <a16:colId xmlns:a16="http://schemas.microsoft.com/office/drawing/2014/main" val="2415925446"/>
                        </a:ext>
                      </a:extLst>
                    </a:gridCol>
                    <a:gridCol w="3021981">
                      <a:extLst>
                        <a:ext uri="{9D8B030D-6E8A-4147-A177-3AD203B41FA5}">
                          <a16:colId xmlns:a16="http://schemas.microsoft.com/office/drawing/2014/main" val="3568395684"/>
                        </a:ext>
                      </a:extLst>
                    </a:gridCol>
                  </a:tblGrid>
                  <a:tr h="1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Variable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Definition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7912599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Land</a:t>
                          </a:r>
                          <a:r>
                            <a:rPr lang="en-US" sz="1200" baseline="0" dirty="0"/>
                            <a:t> use s</a:t>
                          </a:r>
                          <a:r>
                            <a:rPr lang="en-US" sz="1200" dirty="0"/>
                            <a:t>tate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92500680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Transition potential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333696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Perturbation term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7558194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Accessibility of parcel to road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899142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Intrinsic suitability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825926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Zoning status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9167237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Neighborhood effect on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051672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Inertia effect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78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F9B485-C7C3-E240-8888-76F00B88C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79743"/>
                  </p:ext>
                </p:extLst>
              </p:nvPr>
            </p:nvGraphicFramePr>
            <p:xfrm>
              <a:off x="7497865" y="3820370"/>
              <a:ext cx="4032496" cy="255727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0515">
                      <a:extLst>
                        <a:ext uri="{9D8B030D-6E8A-4147-A177-3AD203B41FA5}">
                          <a16:colId xmlns:a16="http://schemas.microsoft.com/office/drawing/2014/main" val="2415925446"/>
                        </a:ext>
                      </a:extLst>
                    </a:gridCol>
                    <a:gridCol w="3021981">
                      <a:extLst>
                        <a:ext uri="{9D8B030D-6E8A-4147-A177-3AD203B41FA5}">
                          <a16:colId xmlns:a16="http://schemas.microsoft.com/office/drawing/2014/main" val="3568395684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Variable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Definition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791259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250" t="-100000" r="-298750" b="-7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34034" t="-100000" r="-420" b="-73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2500680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200000" r="-298750" b="-6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Transition potential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33369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300000" r="-298750" b="-5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Perturbation term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7558194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382609" r="-298750" b="-4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Accessibility of parcel to road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899142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482609" r="-298750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Intrinsic suitability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825926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582609" r="-298750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Zoning status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9167237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682609" r="-298750" b="-1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Neighborhood effect on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051672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50" t="-782609" r="-298750" b="-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Inertia effect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786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5617F18-B9B9-9347-A891-C02EB8576A43}"/>
              </a:ext>
            </a:extLst>
          </p:cNvPr>
          <p:cNvSpPr/>
          <p:nvPr/>
        </p:nvSpPr>
        <p:spPr>
          <a:xfrm>
            <a:off x="631619" y="5558103"/>
            <a:ext cx="669599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4A0E5E-E9AF-264D-AC61-9C8FAC5DC69A}"/>
              </a:ext>
            </a:extLst>
          </p:cNvPr>
          <p:cNvGrpSpPr/>
          <p:nvPr/>
        </p:nvGrpSpPr>
        <p:grpSpPr>
          <a:xfrm>
            <a:off x="11907" y="5231486"/>
            <a:ext cx="7378208" cy="1146156"/>
            <a:chOff x="4505046" y="5319383"/>
            <a:chExt cx="7378208" cy="114615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B7A01F-DC36-E84D-9BFE-5B8E52C29463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82798C-415E-304D-9E69-C86C73893480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BD6FE3-2551-0E46-89CF-2F17838C6801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46561-AB39-BF4A-971E-0DC583FE6D84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9D264-2CB9-0D45-8128-F9BBB040DD16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D8C50-2969-4B45-A8B5-A67B8143E6EC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4A3675-30C8-E742-BDB6-FA4AA6FD3046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8E13A4-EC3B-4845-8289-F2B21D2163CA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41275A-3316-D746-898D-B52DF118C3C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3EBE9-A1D7-294D-8901-18E290CEFD6A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7BCC25-1EC4-9E4D-BEA5-FB3653FAC80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54BC4A-83A9-FC4B-9A0D-BD34F4553885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A835C8C-DDDF-4D4C-B8F8-FC4E72BBA1B5}"/>
              </a:ext>
            </a:extLst>
          </p:cNvPr>
          <p:cNvSpPr/>
          <p:nvPr/>
        </p:nvSpPr>
        <p:spPr>
          <a:xfrm>
            <a:off x="2445242" y="5574687"/>
            <a:ext cx="563838" cy="3089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3F7AC7-2306-BF47-83CF-2B3B9C167DA4}"/>
              </a:ext>
            </a:extLst>
          </p:cNvPr>
          <p:cNvSpPr/>
          <p:nvPr/>
        </p:nvSpPr>
        <p:spPr>
          <a:xfrm>
            <a:off x="3196550" y="5571734"/>
            <a:ext cx="609848" cy="3089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77EE0B-E6B0-8147-AE85-4483AE2FD338}"/>
              </a:ext>
            </a:extLst>
          </p:cNvPr>
          <p:cNvSpPr/>
          <p:nvPr/>
        </p:nvSpPr>
        <p:spPr>
          <a:xfrm>
            <a:off x="4018994" y="4117647"/>
            <a:ext cx="374847" cy="52815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7331-249D-B640-9ACE-FB6384ABE070}"/>
              </a:ext>
            </a:extLst>
          </p:cNvPr>
          <p:cNvSpPr/>
          <p:nvPr/>
        </p:nvSpPr>
        <p:spPr>
          <a:xfrm>
            <a:off x="3100166" y="4113599"/>
            <a:ext cx="609847" cy="5281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B30CBB-EC11-344E-9C1A-F51091D9764E}"/>
              </a:ext>
            </a:extLst>
          </p:cNvPr>
          <p:cNvSpPr/>
          <p:nvPr/>
        </p:nvSpPr>
        <p:spPr>
          <a:xfrm>
            <a:off x="3724864" y="4116175"/>
            <a:ext cx="272127" cy="5281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BFE505-69E8-274F-904D-B21F06C1DBD3}"/>
              </a:ext>
            </a:extLst>
          </p:cNvPr>
          <p:cNvSpPr/>
          <p:nvPr/>
        </p:nvSpPr>
        <p:spPr>
          <a:xfrm>
            <a:off x="47135" y="841632"/>
            <a:ext cx="675875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ABM Rules: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Four land use types unoccupied (U), residential (R), commercial (C), and seasonal rental (SR)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Number of cells that transition is set as input for first iteration; next iterations by growth rate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Neighborhood is radius of 50 meters; distance weighting function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Transition potential from White and </a:t>
            </a:r>
            <a:r>
              <a:rPr lang="en-US" sz="1200" dirty="0" err="1"/>
              <a:t>Engelen</a:t>
            </a:r>
            <a:r>
              <a:rPr lang="en-US" sz="1200" dirty="0"/>
              <a:t> (2000)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Cells that transition are the number of transitioning cells for iteration (rule 2) with highest potential (rule 4)</a:t>
            </a:r>
          </a:p>
        </p:txBody>
      </p:sp>
    </p:spTree>
    <p:extLst>
      <p:ext uri="{BB962C8B-B14F-4D97-AF65-F5344CB8AC3E}">
        <p14:creationId xmlns:p14="http://schemas.microsoft.com/office/powerpoint/2010/main" val="264784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B9483-62AE-0A4E-87C3-0E3EC4EC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65" y="2772705"/>
            <a:ext cx="2506702" cy="40233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575843-B6A2-074A-96FE-1B161D8CFF8B}"/>
              </a:ext>
            </a:extLst>
          </p:cNvPr>
          <p:cNvSpPr txBox="1"/>
          <p:nvPr/>
        </p:nvSpPr>
        <p:spPr>
          <a:xfrm>
            <a:off x="2598234" y="2921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058CC8-F80F-E142-AEE3-A26D8D6A8C8A}"/>
              </a:ext>
            </a:extLst>
          </p:cNvPr>
          <p:cNvSpPr/>
          <p:nvPr/>
        </p:nvSpPr>
        <p:spPr>
          <a:xfrm>
            <a:off x="10411690" y="5894885"/>
            <a:ext cx="41650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5074C9-BD2E-ED4B-9861-ADC65C1D7D0A}"/>
              </a:ext>
            </a:extLst>
          </p:cNvPr>
          <p:cNvSpPr txBox="1"/>
          <p:nvPr/>
        </p:nvSpPr>
        <p:spPr>
          <a:xfrm>
            <a:off x="255438" y="231521"/>
            <a:ext cx="326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876552-6234-ED4B-BC7A-D056EF60BB3A}"/>
              </a:ext>
            </a:extLst>
          </p:cNvPr>
          <p:cNvSpPr txBox="1"/>
          <p:nvPr/>
        </p:nvSpPr>
        <p:spPr>
          <a:xfrm>
            <a:off x="1" y="919644"/>
            <a:ext cx="378152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Land use planning = Accessibility and Suitability terms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Can set maximum distance that parcels “feel” a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Accessibility = how close is parcel to road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Consider major roads, rather than all roads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Suitability captures more than accessibility does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Here: considering distance to coast and distance to greenspace.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Hemmati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 (2021): educational facilities, city center, entertainment centers, greenspaces, water bodies, land price, </a:t>
            </a:r>
            <a:r>
              <a:rPr lang="en-US" sz="1050" i="1" dirty="0"/>
              <a:t>etc.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D0595B-5A8C-1D42-A863-09678E7A859D}"/>
              </a:ext>
            </a:extLst>
          </p:cNvPr>
          <p:cNvSpPr/>
          <p:nvPr/>
        </p:nvSpPr>
        <p:spPr>
          <a:xfrm>
            <a:off x="7251561" y="405819"/>
            <a:ext cx="560662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EEF640D-4D3A-A641-8357-E115E0A8925C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A98DC33-22CC-6C43-973C-C8691E6D1D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D860097-DE49-C14D-BE93-C3979507D875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2292D1-C448-9647-988E-E820CB1CFBF3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D38933-1CF5-9F46-BC78-4F591D6FE229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AC0D9C-5170-974F-A91B-5D4EAE1E5818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C2CEAC-EB63-9C44-83CD-F057B282EC27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6B7D99-3816-B94F-B9D5-89EAA229FB85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8FF393-FAFE-2A4F-88CB-C65B70EDE7B7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D71EE1-F37C-D846-A5F0-0E17B151851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2E4849-BC4B-FC4D-8800-F5669AB80CE5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B59815-5859-B342-90E6-700DEB78BC4A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156A2F-D94A-8848-8E40-92E04D6FEC72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95D505-5C60-8843-82A1-7B272F8C090F}"/>
                  </a:ext>
                </a:extLst>
              </p:cNvPr>
              <p:cNvSpPr txBox="1"/>
              <p:nvPr/>
            </p:nvSpPr>
            <p:spPr>
              <a:xfrm>
                <a:off x="9704221" y="5894885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95D505-5C60-8843-82A1-7B272F8C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221" y="5894885"/>
                <a:ext cx="2220030" cy="332463"/>
              </a:xfrm>
              <a:prstGeom prst="rect">
                <a:avLst/>
              </a:prstGeom>
              <a:blipFill>
                <a:blip r:embed="rId7"/>
                <a:stretch>
                  <a:fillRect l="-2286" r="-1714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222D4949-40EC-994E-B44B-3F6B40277914}"/>
              </a:ext>
            </a:extLst>
          </p:cNvPr>
          <p:cNvSpPr txBox="1"/>
          <p:nvPr/>
        </p:nvSpPr>
        <p:spPr>
          <a:xfrm>
            <a:off x="4811302" y="6038223"/>
            <a:ext cx="22200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Accessibility to major roads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Distance to coast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Distance to greenspace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61AC4-7FA1-7E40-8402-36A248385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4563" y="1317666"/>
            <a:ext cx="3089813" cy="43891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2990F4-B4F4-D245-8C71-6807C4D98B7C}"/>
                  </a:ext>
                </a:extLst>
              </p:cNvPr>
              <p:cNvSpPr/>
              <p:nvPr/>
            </p:nvSpPr>
            <p:spPr>
              <a:xfrm>
                <a:off x="6498426" y="5118607"/>
                <a:ext cx="1344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No stochasticity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2990F4-B4F4-D245-8C71-6807C4D9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426" y="5118607"/>
                <a:ext cx="1344342" cy="523220"/>
              </a:xfrm>
              <a:prstGeom prst="rect">
                <a:avLst/>
              </a:prstGeom>
              <a:blipFill>
                <a:blip r:embed="rId9"/>
                <a:stretch>
                  <a:fillRect l="-935" r="-93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5F04B98-A8F5-FC4C-80F3-A6178D426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4456" y="1317666"/>
            <a:ext cx="3089812" cy="4389118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B87ADF-4F79-3447-934D-6B2105A03798}"/>
                  </a:ext>
                </a:extLst>
              </p:cNvPr>
              <p:cNvSpPr/>
              <p:nvPr/>
            </p:nvSpPr>
            <p:spPr>
              <a:xfrm>
                <a:off x="9724934" y="5104791"/>
                <a:ext cx="1491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With stochasticity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B87ADF-4F79-3447-934D-6B2105A0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934" y="5104791"/>
                <a:ext cx="1491819" cy="523220"/>
              </a:xfrm>
              <a:prstGeom prst="rect">
                <a:avLst/>
              </a:prstGeom>
              <a:blipFill>
                <a:blip r:embed="rId11"/>
                <a:stretch>
                  <a:fillRect l="-84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3E068DD-65FB-7144-B4C9-4EB346C2F073}"/>
                  </a:ext>
                </a:extLst>
              </p:cNvPr>
              <p:cNvSpPr/>
              <p:nvPr/>
            </p:nvSpPr>
            <p:spPr>
              <a:xfrm>
                <a:off x="2820317" y="5416162"/>
                <a:ext cx="1265155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𝑓𝑒𝑎𝑡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3E068DD-65FB-7144-B4C9-4EB346C2F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317" y="5416162"/>
                <a:ext cx="1265155" cy="522194"/>
              </a:xfrm>
              <a:prstGeom prst="rect">
                <a:avLst/>
              </a:prstGeom>
              <a:blipFill>
                <a:blip r:embed="rId13"/>
                <a:stretch>
                  <a:fillRect t="-107143" r="-1000" b="-1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>
            <a:extLst>
              <a:ext uri="{FF2B5EF4-FFF2-40B4-BE49-F238E27FC236}">
                <a16:creationId xmlns:a16="http://schemas.microsoft.com/office/drawing/2014/main" id="{0B6A7AE1-AF0F-4D45-9D12-E90ABA27B230}"/>
              </a:ext>
            </a:extLst>
          </p:cNvPr>
          <p:cNvSpPr/>
          <p:nvPr/>
        </p:nvSpPr>
        <p:spPr>
          <a:xfrm>
            <a:off x="2600419" y="4206240"/>
            <a:ext cx="269467" cy="2335903"/>
          </a:xfrm>
          <a:prstGeom prst="rightBrace">
            <a:avLst>
              <a:gd name="adj1" fmla="val 8333"/>
              <a:gd name="adj2" fmla="val 62527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3D64389-BF6E-494F-9C77-D4AB171A3AB0}"/>
                  </a:ext>
                </a:extLst>
              </p:cNvPr>
              <p:cNvSpPr/>
              <p:nvPr/>
            </p:nvSpPr>
            <p:spPr>
              <a:xfrm>
                <a:off x="2791608" y="3325579"/>
                <a:ext cx="917494" cy="275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3D64389-BF6E-494F-9C77-D4AB171A3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608" y="3325579"/>
                <a:ext cx="917494" cy="2752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>
            <a:extLst>
              <a:ext uri="{FF2B5EF4-FFF2-40B4-BE49-F238E27FC236}">
                <a16:creationId xmlns:a16="http://schemas.microsoft.com/office/drawing/2014/main" id="{560093BA-BA47-2445-8755-BA68E5035BF0}"/>
              </a:ext>
            </a:extLst>
          </p:cNvPr>
          <p:cNvSpPr/>
          <p:nvPr/>
        </p:nvSpPr>
        <p:spPr>
          <a:xfrm>
            <a:off x="2580274" y="3023418"/>
            <a:ext cx="245220" cy="1045196"/>
          </a:xfrm>
          <a:prstGeom prst="rightBrace">
            <a:avLst>
              <a:gd name="adj1" fmla="val 8333"/>
              <a:gd name="adj2" fmla="val 4256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32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9704</TotalTime>
  <Words>3194</Words>
  <Application>Microsoft Macintosh PowerPoint</Application>
  <PresentationFormat>Widescreen</PresentationFormat>
  <Paragraphs>744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Sanderson, Dylan R</dc:creator>
  <cp:lastModifiedBy>Sanderson, Dylan R</cp:lastModifiedBy>
  <cp:revision>1460</cp:revision>
  <dcterms:created xsi:type="dcterms:W3CDTF">2021-04-12T21:05:23Z</dcterms:created>
  <dcterms:modified xsi:type="dcterms:W3CDTF">2021-10-22T22:22:08Z</dcterms:modified>
</cp:coreProperties>
</file>